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1" r:id="rId5"/>
    <p:sldId id="262" r:id="rId6"/>
    <p:sldId id="268" r:id="rId7"/>
    <p:sldId id="263" r:id="rId8"/>
    <p:sldId id="264" r:id="rId9"/>
    <p:sldId id="269" r:id="rId10"/>
    <p:sldId id="270" r:id="rId11"/>
    <p:sldId id="271" r:id="rId12"/>
    <p:sldId id="266" r:id="rId13"/>
    <p:sldId id="267" r:id="rId14"/>
    <p:sldId id="259" r:id="rId15"/>
  </p:sldIdLst>
  <p:sldSz cx="18288000" cy="10287000"/>
  <p:notesSz cx="6858000" cy="9144000"/>
  <p:embeddedFontLst>
    <p:embeddedFont>
      <p:font typeface="Arial Bold" panose="020B0704020202020204" pitchFamily="34" charset="0"/>
      <p:regular r:id="rId16"/>
      <p:bold r:id="rId17"/>
    </p:embeddedFont>
    <p:embeddedFont>
      <p:font typeface="Arial Bold Italics" panose="020B0704020202090204" pitchFamily="34" charset="0"/>
      <p:regular r:id="rId18"/>
      <p:bold r:id="rId19"/>
      <p:italic r:id="rId20"/>
      <p:boldItalic r:id="rId21"/>
    </p:embeddedFont>
    <p:embeddedFont>
      <p:font typeface="Brush Script MT" panose="03060802040406070304" pitchFamily="66" charset="-122"/>
      <p:italic r:id="rId22"/>
    </p:embeddedFont>
    <p:embeddedFont>
      <p:font typeface="Trebuchet MS" panose="020B0703020202090204" pitchFamily="34" charset="0"/>
      <p:regular r:id="rId23"/>
      <p:bold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3B47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BBD46C-E40C-FE43-ADF7-468420AA5EE5}" v="70" dt="2026-05-04T19:19:22.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34" autoAdjust="0"/>
    <p:restoredTop sz="94567" autoAdjust="0"/>
  </p:normalViewPr>
  <p:slideViewPr>
    <p:cSldViewPr>
      <p:cViewPr varScale="1">
        <p:scale>
          <a:sx n="69" d="100"/>
          <a:sy n="69" d="100"/>
        </p:scale>
        <p:origin x="53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svg"/><Relationship Id="rId7" Type="http://schemas.openxmlformats.org/officeDocument/2006/relationships/image" Target="../media/image2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3227412"/>
            <a:ext cx="18288001" cy="4146764"/>
            <a:chOff x="0" y="0"/>
            <a:chExt cx="3021109" cy="719331"/>
          </a:xfrm>
        </p:grpSpPr>
        <p:sp>
          <p:nvSpPr>
            <p:cNvPr id="3" name="Freeform 3"/>
            <p:cNvSpPr/>
            <p:nvPr/>
          </p:nvSpPr>
          <p:spPr>
            <a:xfrm>
              <a:off x="0" y="0"/>
              <a:ext cx="3021109" cy="719331"/>
            </a:xfrm>
            <a:custGeom>
              <a:avLst/>
              <a:gdLst/>
              <a:ahLst/>
              <a:cxnLst/>
              <a:rect l="l" t="t" r="r" b="b"/>
              <a:pathLst>
                <a:path w="3021109" h="719331">
                  <a:moveTo>
                    <a:pt x="0" y="0"/>
                  </a:moveTo>
                  <a:lnTo>
                    <a:pt x="3021109" y="0"/>
                  </a:lnTo>
                  <a:lnTo>
                    <a:pt x="3021109" y="719331"/>
                  </a:lnTo>
                  <a:lnTo>
                    <a:pt x="0" y="719331"/>
                  </a:lnTo>
                  <a:close/>
                </a:path>
              </a:pathLst>
            </a:custGeom>
            <a:solidFill>
              <a:srgbClr val="3B479D"/>
            </a:solidFill>
            <a:ln cap="sq">
              <a:noFill/>
              <a:prstDash val="solid"/>
              <a:miter/>
            </a:ln>
          </p:spPr>
          <p:txBody>
            <a:bodyPr/>
            <a:lstStyle/>
            <a:p>
              <a:endParaRPr lang="en-KE"/>
            </a:p>
          </p:txBody>
        </p:sp>
        <p:sp>
          <p:nvSpPr>
            <p:cNvPr id="4" name="TextBox 4"/>
            <p:cNvSpPr txBox="1"/>
            <p:nvPr/>
          </p:nvSpPr>
          <p:spPr>
            <a:xfrm>
              <a:off x="0" y="-57150"/>
              <a:ext cx="3021109" cy="776481"/>
            </a:xfrm>
            <a:prstGeom prst="rect">
              <a:avLst/>
            </a:prstGeom>
          </p:spPr>
          <p:txBody>
            <a:bodyPr lIns="47037" tIns="47037" rIns="47037" bIns="47037" rtlCol="0" anchor="ctr"/>
            <a:lstStyle/>
            <a:p>
              <a:pPr marL="0" lvl="0" indent="0" algn="ctr">
                <a:lnSpc>
                  <a:spcPts val="3240"/>
                </a:lnSpc>
                <a:spcBef>
                  <a:spcPct val="0"/>
                </a:spcBef>
              </a:pPr>
              <a:endParaRPr/>
            </a:p>
          </p:txBody>
        </p:sp>
      </p:grpSp>
      <p:sp>
        <p:nvSpPr>
          <p:cNvPr id="5" name="Freeform 5"/>
          <p:cNvSpPr/>
          <p:nvPr/>
        </p:nvSpPr>
        <p:spPr>
          <a:xfrm>
            <a:off x="907281" y="818504"/>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2"/>
            <a:stretch>
              <a:fillRect t="-2570"/>
            </a:stretch>
          </a:blipFill>
        </p:spPr>
        <p:txBody>
          <a:bodyPr/>
          <a:lstStyle/>
          <a:p>
            <a:endParaRPr lang="en-KE"/>
          </a:p>
        </p:txBody>
      </p:sp>
      <p:grpSp>
        <p:nvGrpSpPr>
          <p:cNvPr id="6" name="Group 6"/>
          <p:cNvGrpSpPr/>
          <p:nvPr/>
        </p:nvGrpSpPr>
        <p:grpSpPr>
          <a:xfrm>
            <a:off x="13579944" y="1046343"/>
            <a:ext cx="3633626" cy="1262739"/>
            <a:chOff x="0" y="0"/>
            <a:chExt cx="4844835" cy="1683651"/>
          </a:xfrm>
        </p:grpSpPr>
        <p:sp>
          <p:nvSpPr>
            <p:cNvPr id="7" name="Freeform 7"/>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8" name="Group 8"/>
            <p:cNvGrpSpPr>
              <a:grpSpLocks noChangeAspect="1"/>
            </p:cNvGrpSpPr>
            <p:nvPr/>
          </p:nvGrpSpPr>
          <p:grpSpPr>
            <a:xfrm>
              <a:off x="2049464" y="519873"/>
              <a:ext cx="306739" cy="324129"/>
              <a:chOff x="0" y="0"/>
              <a:chExt cx="829323" cy="876338"/>
            </a:xfrm>
          </p:grpSpPr>
          <p:sp>
            <p:nvSpPr>
              <p:cNvPr id="9" name="Freeform 9"/>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10" name="Group 10"/>
            <p:cNvGrpSpPr>
              <a:grpSpLocks noChangeAspect="1"/>
            </p:cNvGrpSpPr>
            <p:nvPr/>
          </p:nvGrpSpPr>
          <p:grpSpPr>
            <a:xfrm>
              <a:off x="1995767" y="933295"/>
              <a:ext cx="1253763" cy="389431"/>
              <a:chOff x="0" y="0"/>
              <a:chExt cx="3389770" cy="1052894"/>
            </a:xfrm>
          </p:grpSpPr>
          <p:sp>
            <p:nvSpPr>
              <p:cNvPr id="11" name="Freeform 11"/>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12" name="Freeform 12"/>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3" name="Freeform 13"/>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4" name="Freeform 14"/>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5" name="Group 15"/>
            <p:cNvGrpSpPr>
              <a:grpSpLocks noChangeAspect="1"/>
            </p:cNvGrpSpPr>
            <p:nvPr/>
          </p:nvGrpSpPr>
          <p:grpSpPr>
            <a:xfrm>
              <a:off x="2025973" y="50308"/>
              <a:ext cx="1705624" cy="371104"/>
              <a:chOff x="0" y="0"/>
              <a:chExt cx="4611446" cy="1003351"/>
            </a:xfrm>
          </p:grpSpPr>
          <p:sp>
            <p:nvSpPr>
              <p:cNvPr id="16" name="Freeform 16"/>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7" name="Freeform 17"/>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8" name="Freeform 18"/>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9" name="Freeform 19"/>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20" name="Freeform 20"/>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21" name="Group 21"/>
            <p:cNvGrpSpPr>
              <a:grpSpLocks noChangeAspect="1"/>
            </p:cNvGrpSpPr>
            <p:nvPr/>
          </p:nvGrpSpPr>
          <p:grpSpPr>
            <a:xfrm>
              <a:off x="2394054" y="496385"/>
              <a:ext cx="1511060" cy="371104"/>
              <a:chOff x="0" y="0"/>
              <a:chExt cx="4085412" cy="1003338"/>
            </a:xfrm>
          </p:grpSpPr>
          <p:sp>
            <p:nvSpPr>
              <p:cNvPr id="22" name="Freeform 22"/>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3" name="Freeform 23"/>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4" name="Freeform 24"/>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5" name="Freeform 25"/>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6" name="Freeform 26"/>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7" name="Group 27"/>
            <p:cNvGrpSpPr>
              <a:grpSpLocks noChangeAspect="1"/>
            </p:cNvGrpSpPr>
            <p:nvPr/>
          </p:nvGrpSpPr>
          <p:grpSpPr>
            <a:xfrm>
              <a:off x="2004239" y="1406734"/>
              <a:ext cx="1941611" cy="256579"/>
              <a:chOff x="0" y="0"/>
              <a:chExt cx="5249482" cy="693699"/>
            </a:xfrm>
          </p:grpSpPr>
          <p:sp>
            <p:nvSpPr>
              <p:cNvPr id="28" name="Freeform 28"/>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9" name="Freeform 29"/>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0" name="Freeform 30"/>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31" name="Freeform 31"/>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32" name="Freeform 32"/>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3" name="Freeform 33"/>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4" name="Freeform 34"/>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5" name="Freeform 35"/>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6" name="Freeform 36"/>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7" name="Freeform 37"/>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8" name="Group 38"/>
            <p:cNvGrpSpPr>
              <a:grpSpLocks noChangeAspect="1"/>
            </p:cNvGrpSpPr>
            <p:nvPr/>
          </p:nvGrpSpPr>
          <p:grpSpPr>
            <a:xfrm>
              <a:off x="4031399" y="1401926"/>
              <a:ext cx="28723" cy="281726"/>
              <a:chOff x="0" y="0"/>
              <a:chExt cx="77660" cy="761695"/>
            </a:xfrm>
          </p:grpSpPr>
          <p:sp>
            <p:nvSpPr>
              <p:cNvPr id="39" name="Freeform 39"/>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40" name="Group 40"/>
            <p:cNvGrpSpPr>
              <a:grpSpLocks noChangeAspect="1"/>
            </p:cNvGrpSpPr>
            <p:nvPr/>
          </p:nvGrpSpPr>
          <p:grpSpPr>
            <a:xfrm>
              <a:off x="3257942" y="942465"/>
              <a:ext cx="1139322" cy="371104"/>
              <a:chOff x="0" y="0"/>
              <a:chExt cx="3080360" cy="1003338"/>
            </a:xfrm>
          </p:grpSpPr>
          <p:sp>
            <p:nvSpPr>
              <p:cNvPr id="41" name="Freeform 41"/>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42" name="Freeform 42"/>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3" name="Freeform 43"/>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4" name="Freeform 44"/>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5" name="Group 45"/>
            <p:cNvGrpSpPr>
              <a:grpSpLocks noChangeAspect="1"/>
            </p:cNvGrpSpPr>
            <p:nvPr/>
          </p:nvGrpSpPr>
          <p:grpSpPr>
            <a:xfrm>
              <a:off x="4142011" y="1406731"/>
              <a:ext cx="702825" cy="256582"/>
              <a:chOff x="0" y="0"/>
              <a:chExt cx="1900212" cy="693712"/>
            </a:xfrm>
          </p:grpSpPr>
          <p:sp>
            <p:nvSpPr>
              <p:cNvPr id="46" name="Freeform 46"/>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7" name="Freeform 47"/>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8" name="Freeform 48"/>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9" name="Freeform 49"/>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50" name="Group 50"/>
          <p:cNvGrpSpPr/>
          <p:nvPr/>
        </p:nvGrpSpPr>
        <p:grpSpPr>
          <a:xfrm>
            <a:off x="12011172" y="2784647"/>
            <a:ext cx="2464061" cy="5794286"/>
            <a:chOff x="0" y="0"/>
            <a:chExt cx="4050574" cy="9525000"/>
          </a:xfrm>
        </p:grpSpPr>
        <p:sp>
          <p:nvSpPr>
            <p:cNvPr id="51" name="Freeform 51"/>
            <p:cNvSpPr/>
            <p:nvPr/>
          </p:nvSpPr>
          <p:spPr>
            <a:xfrm>
              <a:off x="0" y="0"/>
              <a:ext cx="4050574" cy="9525000"/>
            </a:xfrm>
            <a:custGeom>
              <a:avLst/>
              <a:gdLst/>
              <a:ahLst/>
              <a:cxnLst/>
              <a:rect l="l" t="t" r="r" b="b"/>
              <a:pathLst>
                <a:path w="4050574" h="9525000">
                  <a:moveTo>
                    <a:pt x="0" y="9042400"/>
                  </a:moveTo>
                  <a:lnTo>
                    <a:pt x="0" y="482600"/>
                  </a:lnTo>
                  <a:cubicBezTo>
                    <a:pt x="0" y="215900"/>
                    <a:pt x="137720" y="0"/>
                    <a:pt x="307844" y="0"/>
                  </a:cubicBezTo>
                  <a:lnTo>
                    <a:pt x="3742730" y="0"/>
                  </a:lnTo>
                  <a:cubicBezTo>
                    <a:pt x="3912855" y="0"/>
                    <a:pt x="4050574" y="217170"/>
                    <a:pt x="4050574" y="482600"/>
                  </a:cubicBezTo>
                  <a:lnTo>
                    <a:pt x="4050574" y="9042400"/>
                  </a:lnTo>
                  <a:cubicBezTo>
                    <a:pt x="4050574" y="9309100"/>
                    <a:pt x="3912855" y="9525000"/>
                    <a:pt x="3742730" y="9525000"/>
                  </a:cubicBezTo>
                  <a:lnTo>
                    <a:pt x="307844" y="9525000"/>
                  </a:lnTo>
                  <a:cubicBezTo>
                    <a:pt x="138530" y="9525000"/>
                    <a:pt x="0" y="9309100"/>
                    <a:pt x="0" y="9042400"/>
                  </a:cubicBezTo>
                  <a:close/>
                </a:path>
              </a:pathLst>
            </a:custGeom>
            <a:blipFill>
              <a:blip r:embed="rId4"/>
              <a:stretch>
                <a:fillRect l="-155822" r="-155822"/>
              </a:stretch>
            </a:blipFill>
          </p:spPr>
          <p:txBody>
            <a:bodyPr/>
            <a:lstStyle/>
            <a:p>
              <a:endParaRPr lang="en-KE"/>
            </a:p>
          </p:txBody>
        </p:sp>
      </p:grpSp>
      <p:grpSp>
        <p:nvGrpSpPr>
          <p:cNvPr id="52" name="Group 52"/>
          <p:cNvGrpSpPr/>
          <p:nvPr/>
        </p:nvGrpSpPr>
        <p:grpSpPr>
          <a:xfrm>
            <a:off x="14758164" y="2767970"/>
            <a:ext cx="2465312" cy="5794286"/>
            <a:chOff x="0" y="0"/>
            <a:chExt cx="4052629" cy="9525000"/>
          </a:xfrm>
        </p:grpSpPr>
        <p:sp>
          <p:nvSpPr>
            <p:cNvPr id="53" name="Freeform 53"/>
            <p:cNvSpPr/>
            <p:nvPr/>
          </p:nvSpPr>
          <p:spPr>
            <a:xfrm>
              <a:off x="0" y="0"/>
              <a:ext cx="4052629" cy="9525000"/>
            </a:xfrm>
            <a:custGeom>
              <a:avLst/>
              <a:gdLst/>
              <a:ahLst/>
              <a:cxnLst/>
              <a:rect l="l" t="t" r="r" b="b"/>
              <a:pathLst>
                <a:path w="4052629" h="9525000">
                  <a:moveTo>
                    <a:pt x="0" y="9042400"/>
                  </a:moveTo>
                  <a:lnTo>
                    <a:pt x="0" y="482600"/>
                  </a:lnTo>
                  <a:cubicBezTo>
                    <a:pt x="0" y="215900"/>
                    <a:pt x="137789" y="0"/>
                    <a:pt x="308000" y="0"/>
                  </a:cubicBezTo>
                  <a:lnTo>
                    <a:pt x="3744630" y="0"/>
                  </a:lnTo>
                  <a:cubicBezTo>
                    <a:pt x="3914840" y="0"/>
                    <a:pt x="4052629" y="217170"/>
                    <a:pt x="4052629" y="482600"/>
                  </a:cubicBezTo>
                  <a:lnTo>
                    <a:pt x="4052629" y="9042400"/>
                  </a:lnTo>
                  <a:cubicBezTo>
                    <a:pt x="4052629" y="9309100"/>
                    <a:pt x="3914840" y="9525000"/>
                    <a:pt x="3744630" y="9525000"/>
                  </a:cubicBezTo>
                  <a:lnTo>
                    <a:pt x="308000" y="9525000"/>
                  </a:lnTo>
                  <a:cubicBezTo>
                    <a:pt x="138600" y="9525000"/>
                    <a:pt x="0" y="9309100"/>
                    <a:pt x="0" y="9042400"/>
                  </a:cubicBezTo>
                  <a:close/>
                </a:path>
              </a:pathLst>
            </a:custGeom>
            <a:blipFill>
              <a:blip r:embed="rId5"/>
              <a:stretch>
                <a:fillRect l="-121416" t="-5600" r="-150537"/>
              </a:stretch>
            </a:blipFill>
          </p:spPr>
          <p:txBody>
            <a:bodyPr/>
            <a:lstStyle/>
            <a:p>
              <a:endParaRPr lang="en-KE"/>
            </a:p>
          </p:txBody>
        </p:sp>
      </p:grpSp>
      <p:grpSp>
        <p:nvGrpSpPr>
          <p:cNvPr id="54" name="Group 54"/>
          <p:cNvGrpSpPr/>
          <p:nvPr/>
        </p:nvGrpSpPr>
        <p:grpSpPr>
          <a:xfrm>
            <a:off x="6178817" y="10157871"/>
            <a:ext cx="5937192" cy="129129"/>
            <a:chOff x="0" y="0"/>
            <a:chExt cx="784752" cy="17068"/>
          </a:xfrm>
        </p:grpSpPr>
        <p:sp>
          <p:nvSpPr>
            <p:cNvPr id="55" name="Freeform 55"/>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56" name="TextBox 56"/>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7" name="Group 57"/>
          <p:cNvGrpSpPr/>
          <p:nvPr/>
        </p:nvGrpSpPr>
        <p:grpSpPr>
          <a:xfrm>
            <a:off x="0" y="10157871"/>
            <a:ext cx="5937192" cy="129129"/>
            <a:chOff x="0" y="0"/>
            <a:chExt cx="784752" cy="17068"/>
          </a:xfrm>
        </p:grpSpPr>
        <p:sp>
          <p:nvSpPr>
            <p:cNvPr id="58" name="Freeform 58"/>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9" name="TextBox 59"/>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60" name="Group 60"/>
          <p:cNvGrpSpPr/>
          <p:nvPr/>
        </p:nvGrpSpPr>
        <p:grpSpPr>
          <a:xfrm>
            <a:off x="12350808" y="10157871"/>
            <a:ext cx="5937192" cy="129129"/>
            <a:chOff x="0" y="0"/>
            <a:chExt cx="784752" cy="17068"/>
          </a:xfrm>
        </p:grpSpPr>
        <p:sp>
          <p:nvSpPr>
            <p:cNvPr id="61" name="Freeform 61"/>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62" name="TextBox 62"/>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68" name="TextBox 68"/>
          <p:cNvSpPr txBox="1"/>
          <p:nvPr/>
        </p:nvSpPr>
        <p:spPr>
          <a:xfrm>
            <a:off x="149271" y="3332501"/>
            <a:ext cx="11861901" cy="1661993"/>
          </a:xfrm>
          <a:prstGeom prst="rect">
            <a:avLst/>
          </a:prstGeom>
        </p:spPr>
        <p:txBody>
          <a:bodyPr wrap="square" lIns="0" tIns="0" rIns="0" bIns="0" rtlCol="0" anchor="t">
            <a:spAutoFit/>
          </a:bodyPr>
          <a:lstStyle/>
          <a:p>
            <a:pPr algn="ctr"/>
            <a:r>
              <a:rPr lang="en-KE" sz="3600" dirty="0">
                <a:solidFill>
                  <a:schemeClr val="bg1"/>
                </a:solidFill>
              </a:rPr>
              <a:t>Geostatistical Modeling of the Risk and Treatment Requirements for Soil-Transmitted Helminthiasis and Schistosomiasis in Kenya: Implications for Programme Activities</a:t>
            </a:r>
            <a:endParaRPr lang="en-GB" sz="3600" b="1" dirty="0">
              <a:solidFill>
                <a:schemeClr val="bg1"/>
              </a:solidFill>
              <a:latin typeface="Arial" panose="020B0604020202020204" pitchFamily="34" charset="0"/>
              <a:cs typeface="Arial" panose="020B0604020202020204" pitchFamily="34" charset="0"/>
            </a:endParaRPr>
          </a:p>
        </p:txBody>
      </p:sp>
      <p:sp>
        <p:nvSpPr>
          <p:cNvPr id="74" name="TextBox 74"/>
          <p:cNvSpPr txBox="1"/>
          <p:nvPr/>
        </p:nvSpPr>
        <p:spPr>
          <a:xfrm>
            <a:off x="190872" y="5092474"/>
            <a:ext cx="11861901" cy="1231106"/>
          </a:xfrm>
          <a:prstGeom prst="rect">
            <a:avLst/>
          </a:prstGeom>
        </p:spPr>
        <p:txBody>
          <a:bodyPr wrap="square" lIns="0" tIns="0" rIns="0" bIns="0" rtlCol="0" anchor="t">
            <a:spAutoFit/>
          </a:bodyPr>
          <a:lstStyle/>
          <a:p>
            <a:r>
              <a:rPr lang="en-GB" sz="2000" dirty="0">
                <a:solidFill>
                  <a:schemeClr val="bg1">
                    <a:lumMod val="95000"/>
                  </a:schemeClr>
                </a:solidFill>
              </a:rPr>
              <a:t>Collins Okoyo</a:t>
            </a:r>
            <a:r>
              <a:rPr lang="en-GB" sz="2000" baseline="30000" dirty="0">
                <a:solidFill>
                  <a:schemeClr val="bg1">
                    <a:lumMod val="95000"/>
                  </a:schemeClr>
                </a:solidFill>
              </a:rPr>
              <a:t>1*</a:t>
            </a:r>
            <a:r>
              <a:rPr lang="en-GB" sz="2000" dirty="0">
                <a:solidFill>
                  <a:schemeClr val="bg1">
                    <a:lumMod val="95000"/>
                  </a:schemeClr>
                </a:solidFill>
              </a:rPr>
              <a:t>, Wyckliff P. Omondi</a:t>
            </a:r>
            <a:r>
              <a:rPr lang="en-GB" sz="2000" baseline="30000" dirty="0">
                <a:solidFill>
                  <a:schemeClr val="bg1">
                    <a:lumMod val="95000"/>
                  </a:schemeClr>
                </a:solidFill>
              </a:rPr>
              <a:t>2</a:t>
            </a:r>
            <a:r>
              <a:rPr lang="en-GB" sz="2000" dirty="0">
                <a:solidFill>
                  <a:schemeClr val="bg1">
                    <a:lumMod val="95000"/>
                  </a:schemeClr>
                </a:solidFill>
              </a:rPr>
              <a:t>, Dickson Kioko</a:t>
            </a:r>
            <a:r>
              <a:rPr lang="en-GB" sz="2000" baseline="30000" dirty="0">
                <a:solidFill>
                  <a:schemeClr val="bg1">
                    <a:lumMod val="95000"/>
                  </a:schemeClr>
                </a:solidFill>
              </a:rPr>
              <a:t>2</a:t>
            </a:r>
            <a:r>
              <a:rPr lang="en-GB" sz="2000" dirty="0">
                <a:solidFill>
                  <a:schemeClr val="bg1">
                    <a:lumMod val="95000"/>
                  </a:schemeClr>
                </a:solidFill>
              </a:rPr>
              <a:t>, Titus Waititu</a:t>
            </a:r>
            <a:r>
              <a:rPr lang="en-GB" sz="2000" baseline="30000" dirty="0">
                <a:solidFill>
                  <a:schemeClr val="bg1">
                    <a:lumMod val="95000"/>
                  </a:schemeClr>
                </a:solidFill>
              </a:rPr>
              <a:t>2</a:t>
            </a:r>
            <a:r>
              <a:rPr lang="en-GB" sz="2000" dirty="0">
                <a:solidFill>
                  <a:schemeClr val="bg1">
                    <a:lumMod val="95000"/>
                  </a:schemeClr>
                </a:solidFill>
              </a:rPr>
              <a:t>, Stephen Kaliti</a:t>
            </a:r>
            <a:r>
              <a:rPr lang="en-GB" sz="2000" baseline="30000" dirty="0">
                <a:solidFill>
                  <a:schemeClr val="bg1">
                    <a:lumMod val="95000"/>
                  </a:schemeClr>
                </a:solidFill>
              </a:rPr>
              <a:t>2</a:t>
            </a:r>
            <a:r>
              <a:rPr lang="en-GB" sz="2000" dirty="0">
                <a:solidFill>
                  <a:schemeClr val="bg1">
                    <a:lumMod val="95000"/>
                  </a:schemeClr>
                </a:solidFill>
              </a:rPr>
              <a:t>, Mark Minnery</a:t>
            </a:r>
            <a:r>
              <a:rPr lang="en-GB" sz="2000" baseline="30000" dirty="0">
                <a:solidFill>
                  <a:schemeClr val="bg1">
                    <a:lumMod val="95000"/>
                  </a:schemeClr>
                </a:solidFill>
              </a:rPr>
              <a:t>3</a:t>
            </a:r>
            <a:r>
              <a:rPr lang="en-GB" sz="2000" dirty="0">
                <a:solidFill>
                  <a:schemeClr val="bg1">
                    <a:lumMod val="95000"/>
                  </a:schemeClr>
                </a:solidFill>
              </a:rPr>
              <a:t>, </a:t>
            </a:r>
            <a:r>
              <a:rPr lang="en-GB" sz="2000" dirty="0" err="1">
                <a:solidFill>
                  <a:schemeClr val="bg1">
                    <a:lumMod val="95000"/>
                  </a:schemeClr>
                </a:solidFill>
              </a:rPr>
              <a:t>Chispin</a:t>
            </a:r>
            <a:r>
              <a:rPr lang="en-GB" sz="2000" dirty="0">
                <a:solidFill>
                  <a:schemeClr val="bg1">
                    <a:lumMod val="95000"/>
                  </a:schemeClr>
                </a:solidFill>
              </a:rPr>
              <a:t> Owaga</a:t>
            </a:r>
            <a:r>
              <a:rPr lang="en-GB" sz="2000" baseline="30000" dirty="0">
                <a:solidFill>
                  <a:schemeClr val="bg1">
                    <a:lumMod val="95000"/>
                  </a:schemeClr>
                </a:solidFill>
              </a:rPr>
              <a:t>3</a:t>
            </a:r>
            <a:r>
              <a:rPr lang="en-GB" sz="2000" dirty="0">
                <a:solidFill>
                  <a:schemeClr val="bg1">
                    <a:lumMod val="95000"/>
                  </a:schemeClr>
                </a:solidFill>
              </a:rPr>
              <a:t>, Laban Benaya</a:t>
            </a:r>
            <a:r>
              <a:rPr lang="en-GB" sz="2000" baseline="30000" dirty="0">
                <a:solidFill>
                  <a:schemeClr val="bg1">
                    <a:lumMod val="95000"/>
                  </a:schemeClr>
                </a:solidFill>
              </a:rPr>
              <a:t>3</a:t>
            </a:r>
            <a:r>
              <a:rPr lang="en-GB" sz="2000" dirty="0">
                <a:solidFill>
                  <a:schemeClr val="bg1">
                    <a:lumMod val="95000"/>
                  </a:schemeClr>
                </a:solidFill>
              </a:rPr>
              <a:t>, Diana Munanka</a:t>
            </a:r>
            <a:r>
              <a:rPr lang="en-GB" sz="2000" baseline="30000" dirty="0">
                <a:solidFill>
                  <a:schemeClr val="bg1">
                    <a:lumMod val="95000"/>
                  </a:schemeClr>
                </a:solidFill>
              </a:rPr>
              <a:t>3</a:t>
            </a:r>
            <a:r>
              <a:rPr lang="en-GB" sz="2000" dirty="0">
                <a:solidFill>
                  <a:schemeClr val="bg1">
                    <a:lumMod val="95000"/>
                  </a:schemeClr>
                </a:solidFill>
              </a:rPr>
              <a:t>, Caren Sande</a:t>
            </a:r>
            <a:r>
              <a:rPr lang="en-GB" sz="2000" baseline="30000" dirty="0">
                <a:solidFill>
                  <a:schemeClr val="bg1">
                    <a:lumMod val="95000"/>
                  </a:schemeClr>
                </a:solidFill>
              </a:rPr>
              <a:t>3</a:t>
            </a:r>
            <a:r>
              <a:rPr lang="en-GB" sz="2000" dirty="0">
                <a:solidFill>
                  <a:schemeClr val="bg1">
                    <a:lumMod val="95000"/>
                  </a:schemeClr>
                </a:solidFill>
              </a:rPr>
              <a:t>, Juma Chitavi</a:t>
            </a:r>
            <a:r>
              <a:rPr lang="en-GB" sz="2000" baseline="30000" dirty="0">
                <a:solidFill>
                  <a:schemeClr val="bg1">
                    <a:lumMod val="95000"/>
                  </a:schemeClr>
                </a:solidFill>
              </a:rPr>
              <a:t>4</a:t>
            </a:r>
            <a:r>
              <a:rPr lang="en-GB" sz="2000" dirty="0">
                <a:solidFill>
                  <a:schemeClr val="bg1">
                    <a:lumMod val="95000"/>
                  </a:schemeClr>
                </a:solidFill>
              </a:rPr>
              <a:t>, Michael Ofire</a:t>
            </a:r>
            <a:r>
              <a:rPr lang="en-GB" sz="2000" baseline="30000" dirty="0">
                <a:solidFill>
                  <a:schemeClr val="bg1">
                    <a:lumMod val="95000"/>
                  </a:schemeClr>
                </a:solidFill>
              </a:rPr>
              <a:t>4</a:t>
            </a:r>
            <a:r>
              <a:rPr lang="en-GB" sz="2000" dirty="0">
                <a:solidFill>
                  <a:schemeClr val="bg1">
                    <a:lumMod val="95000"/>
                  </a:schemeClr>
                </a:solidFill>
              </a:rPr>
              <a:t>, Milton Bwibo</a:t>
            </a:r>
            <a:r>
              <a:rPr lang="en-GB" sz="2000" baseline="30000" dirty="0">
                <a:solidFill>
                  <a:schemeClr val="bg1">
                    <a:lumMod val="95000"/>
                  </a:schemeClr>
                </a:solidFill>
              </a:rPr>
              <a:t>5</a:t>
            </a:r>
            <a:r>
              <a:rPr lang="en-GB" sz="2000" dirty="0">
                <a:solidFill>
                  <a:schemeClr val="bg1">
                    <a:lumMod val="95000"/>
                  </a:schemeClr>
                </a:solidFill>
              </a:rPr>
              <a:t>, Mary Maghanga</a:t>
            </a:r>
            <a:r>
              <a:rPr lang="en-GB" sz="2000" baseline="30000" dirty="0">
                <a:solidFill>
                  <a:schemeClr val="bg1">
                    <a:lumMod val="95000"/>
                  </a:schemeClr>
                </a:solidFill>
              </a:rPr>
              <a:t>5</a:t>
            </a:r>
            <a:r>
              <a:rPr lang="en-GB" sz="2000" dirty="0">
                <a:solidFill>
                  <a:schemeClr val="bg1">
                    <a:lumMod val="95000"/>
                  </a:schemeClr>
                </a:solidFill>
              </a:rPr>
              <a:t>, Stella Kepha</a:t>
            </a:r>
            <a:r>
              <a:rPr lang="en-GB" sz="2000" baseline="30000" dirty="0">
                <a:solidFill>
                  <a:schemeClr val="bg1">
                    <a:lumMod val="95000"/>
                  </a:schemeClr>
                </a:solidFill>
              </a:rPr>
              <a:t>1</a:t>
            </a:r>
            <a:r>
              <a:rPr lang="en-GB" sz="2000" dirty="0">
                <a:solidFill>
                  <a:schemeClr val="bg1">
                    <a:lumMod val="95000"/>
                  </a:schemeClr>
                </a:solidFill>
              </a:rPr>
              <a:t>, Maurice Odiere</a:t>
            </a:r>
            <a:r>
              <a:rPr lang="en-GB" sz="2000" baseline="30000" dirty="0">
                <a:solidFill>
                  <a:schemeClr val="bg1">
                    <a:lumMod val="95000"/>
                  </a:schemeClr>
                </a:solidFill>
              </a:rPr>
              <a:t>1</a:t>
            </a:r>
            <a:r>
              <a:rPr lang="en-GB" sz="2000" dirty="0">
                <a:solidFill>
                  <a:schemeClr val="bg1">
                    <a:lumMod val="95000"/>
                  </a:schemeClr>
                </a:solidFill>
              </a:rPr>
              <a:t>, Elizabeth Otieno</a:t>
            </a:r>
            <a:r>
              <a:rPr lang="en-GB" sz="2000" baseline="30000" dirty="0">
                <a:solidFill>
                  <a:schemeClr val="bg1">
                    <a:lumMod val="95000"/>
                  </a:schemeClr>
                </a:solidFill>
              </a:rPr>
              <a:t>6</a:t>
            </a:r>
            <a:r>
              <a:rPr lang="en-GB" sz="2000" dirty="0">
                <a:solidFill>
                  <a:schemeClr val="bg1">
                    <a:lumMod val="95000"/>
                  </a:schemeClr>
                </a:solidFill>
              </a:rPr>
              <a:t>, Florence Musalia</a:t>
            </a:r>
            <a:r>
              <a:rPr lang="en-GB" sz="2000" baseline="30000" dirty="0">
                <a:solidFill>
                  <a:schemeClr val="bg1">
                    <a:lumMod val="95000"/>
                  </a:schemeClr>
                </a:solidFill>
              </a:rPr>
              <a:t>6</a:t>
            </a:r>
            <a:r>
              <a:rPr lang="en-GB" sz="2000" dirty="0">
                <a:solidFill>
                  <a:schemeClr val="bg1">
                    <a:lumMod val="95000"/>
                  </a:schemeClr>
                </a:solidFill>
              </a:rPr>
              <a:t>, Getrude Nasike</a:t>
            </a:r>
            <a:r>
              <a:rPr lang="en-GB" sz="2000" baseline="30000" dirty="0">
                <a:solidFill>
                  <a:schemeClr val="bg1">
                    <a:lumMod val="95000"/>
                  </a:schemeClr>
                </a:solidFill>
              </a:rPr>
              <a:t>7</a:t>
            </a:r>
            <a:r>
              <a:rPr lang="en-GB" sz="2000" dirty="0">
                <a:solidFill>
                  <a:schemeClr val="bg1">
                    <a:lumMod val="95000"/>
                  </a:schemeClr>
                </a:solidFill>
              </a:rPr>
              <a:t>, Joyce Onsongo</a:t>
            </a:r>
            <a:r>
              <a:rPr lang="en-GB" sz="2000" baseline="30000" dirty="0">
                <a:solidFill>
                  <a:schemeClr val="bg1">
                    <a:lumMod val="95000"/>
                  </a:schemeClr>
                </a:solidFill>
              </a:rPr>
              <a:t>8</a:t>
            </a:r>
            <a:r>
              <a:rPr lang="en-GB" sz="2000" dirty="0">
                <a:solidFill>
                  <a:schemeClr val="bg1">
                    <a:lumMod val="95000"/>
                  </a:schemeClr>
                </a:solidFill>
              </a:rPr>
              <a:t>, Pauline Mwinzi</a:t>
            </a:r>
            <a:r>
              <a:rPr lang="en-GB" sz="2000" baseline="30000" dirty="0">
                <a:solidFill>
                  <a:schemeClr val="bg1">
                    <a:lumMod val="95000"/>
                  </a:schemeClr>
                </a:solidFill>
              </a:rPr>
              <a:t>9</a:t>
            </a:r>
            <a:r>
              <a:rPr lang="en-GB" sz="2000" dirty="0">
                <a:solidFill>
                  <a:schemeClr val="bg1">
                    <a:lumMod val="95000"/>
                  </a:schemeClr>
                </a:solidFill>
              </a:rPr>
              <a:t>, Denise Mupfasoni</a:t>
            </a:r>
            <a:r>
              <a:rPr lang="en-GB" sz="2000" baseline="30000" dirty="0">
                <a:solidFill>
                  <a:schemeClr val="bg1">
                    <a:lumMod val="95000"/>
                  </a:schemeClr>
                </a:solidFill>
              </a:rPr>
              <a:t>10</a:t>
            </a:r>
            <a:r>
              <a:rPr lang="en-GB" sz="2000" dirty="0">
                <a:solidFill>
                  <a:schemeClr val="bg1">
                    <a:lumMod val="95000"/>
                  </a:schemeClr>
                </a:solidFill>
              </a:rPr>
              <a:t>, and Charles Mwandawiro</a:t>
            </a:r>
            <a:r>
              <a:rPr lang="en-GB" sz="2000" baseline="30000" dirty="0">
                <a:solidFill>
                  <a:schemeClr val="bg1">
                    <a:lumMod val="95000"/>
                  </a:schemeClr>
                </a:solidFill>
              </a:rPr>
              <a:t>1</a:t>
            </a:r>
            <a:endParaRPr lang="en-KE" sz="2000" b="1" dirty="0">
              <a:solidFill>
                <a:schemeClr val="bg1">
                  <a:lumMod val="95000"/>
                </a:schemeClr>
              </a:solidFill>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98225F2A-DF55-1FC2-77FD-6282568BAA45}"/>
              </a:ext>
            </a:extLst>
          </p:cNvPr>
          <p:cNvSpPr txBox="1"/>
          <p:nvPr/>
        </p:nvSpPr>
        <p:spPr>
          <a:xfrm>
            <a:off x="190872" y="6525017"/>
            <a:ext cx="11820300" cy="707886"/>
          </a:xfrm>
          <a:prstGeom prst="rect">
            <a:avLst/>
          </a:prstGeom>
          <a:noFill/>
        </p:spPr>
        <p:txBody>
          <a:bodyPr wrap="square" rtlCol="0">
            <a:spAutoFit/>
          </a:bodyPr>
          <a:lstStyle/>
          <a:p>
            <a:pPr>
              <a:lnSpc>
                <a:spcPct val="100000"/>
              </a:lnSpc>
            </a:pPr>
            <a:r>
              <a:rPr lang="en-KE" sz="2000" b="1" dirty="0"/>
              <a:t>Collins Okoyo, PhD || </a:t>
            </a:r>
          </a:p>
          <a:p>
            <a:pPr>
              <a:lnSpc>
                <a:spcPct val="100000"/>
              </a:lnSpc>
            </a:pPr>
            <a:r>
              <a:rPr lang="en-KE" sz="2000" dirty="0"/>
              <a:t>Department of Epidemiology, Statistics, and Informatics, Kenya Medical Research Institute, Nairobi, Kenya</a:t>
            </a:r>
          </a:p>
        </p:txBody>
      </p:sp>
      <p:sp>
        <p:nvSpPr>
          <p:cNvPr id="81" name="TextBox 80">
            <a:extLst>
              <a:ext uri="{FF2B5EF4-FFF2-40B4-BE49-F238E27FC236}">
                <a16:creationId xmlns:a16="http://schemas.microsoft.com/office/drawing/2014/main" id="{D1C540F9-4D4E-53C6-EDC4-F25B9751190E}"/>
              </a:ext>
            </a:extLst>
          </p:cNvPr>
          <p:cNvSpPr txBox="1"/>
          <p:nvPr/>
        </p:nvSpPr>
        <p:spPr>
          <a:xfrm>
            <a:off x="907280" y="7529010"/>
            <a:ext cx="9461627" cy="400110"/>
          </a:xfrm>
          <a:prstGeom prst="rect">
            <a:avLst/>
          </a:prstGeom>
          <a:noFill/>
        </p:spPr>
        <p:txBody>
          <a:bodyPr wrap="square" rtlCol="0">
            <a:spAutoFit/>
          </a:bodyPr>
          <a:lstStyle/>
          <a:p>
            <a:r>
              <a:rPr lang="en-GB" sz="2000" b="1" i="1" dirty="0">
                <a:solidFill>
                  <a:schemeClr val="bg1">
                    <a:lumMod val="50000"/>
                  </a:schemeClr>
                </a:solidFill>
                <a:latin typeface="Arial" panose="020B0604020202020204" pitchFamily="34" charset="0"/>
                <a:cs typeface="Arial" panose="020B0604020202020204" pitchFamily="34" charset="0"/>
              </a:rPr>
              <a:t>Theme: Vector-Borne and Neglected Tropical Diseases</a:t>
            </a:r>
            <a:endParaRPr lang="en-KE" sz="2000" b="1" i="1" dirty="0">
              <a:solidFill>
                <a:schemeClr val="bg1">
                  <a:lumMod val="50000"/>
                </a:schemeClr>
              </a:solidFill>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5E82B54E-F070-CC01-BB36-50BED9D4B367}"/>
              </a:ext>
            </a:extLst>
          </p:cNvPr>
          <p:cNvSpPr txBox="1"/>
          <p:nvPr/>
        </p:nvSpPr>
        <p:spPr>
          <a:xfrm>
            <a:off x="4447204" y="9563100"/>
            <a:ext cx="9144000" cy="369332"/>
          </a:xfrm>
          <a:prstGeom prst="rect">
            <a:avLst/>
          </a:prstGeom>
          <a:noFill/>
        </p:spPr>
        <p:txBody>
          <a:bodyPr wrap="square">
            <a:spAutoFit/>
          </a:bodyPr>
          <a:lstStyle/>
          <a:p>
            <a:pPr algn="ctr"/>
            <a:r>
              <a:rPr lang="en-GB" sz="1800" b="1" dirty="0">
                <a:solidFill>
                  <a:srgbClr val="3B479D"/>
                </a:solidFill>
                <a:latin typeface="Arial" panose="020B0604020202020204" pitchFamily="34" charset="0"/>
                <a:cs typeface="Arial" panose="020B0604020202020204" pitchFamily="34" charset="0"/>
              </a:rPr>
              <a:t>Kenya Health Security Convention | 5</a:t>
            </a:r>
            <a:r>
              <a:rPr lang="en-GB" sz="1800" b="1" baseline="30000" dirty="0">
                <a:solidFill>
                  <a:srgbClr val="3B479D"/>
                </a:solidFill>
                <a:latin typeface="Arial" panose="020B0604020202020204" pitchFamily="34" charset="0"/>
                <a:cs typeface="Arial" panose="020B0604020202020204" pitchFamily="34" charset="0"/>
              </a:rPr>
              <a:t>th</a:t>
            </a:r>
            <a:r>
              <a:rPr lang="en-GB" sz="1800" b="1" dirty="0">
                <a:solidFill>
                  <a:srgbClr val="3B479D"/>
                </a:solidFill>
                <a:latin typeface="Arial" panose="020B0604020202020204" pitchFamily="34" charset="0"/>
                <a:cs typeface="Arial" panose="020B0604020202020204" pitchFamily="34" charset="0"/>
              </a:rPr>
              <a:t> – 8</a:t>
            </a:r>
            <a:r>
              <a:rPr lang="en-GB" sz="1800" b="1" baseline="30000" dirty="0">
                <a:solidFill>
                  <a:srgbClr val="3B479D"/>
                </a:solidFill>
                <a:latin typeface="Arial" panose="020B0604020202020204" pitchFamily="34" charset="0"/>
                <a:cs typeface="Arial" panose="020B0604020202020204" pitchFamily="34" charset="0"/>
              </a:rPr>
              <a:t>th</a:t>
            </a:r>
            <a:r>
              <a:rPr lang="en-GB" sz="1800" b="1" dirty="0">
                <a:solidFill>
                  <a:srgbClr val="3B479D"/>
                </a:solidFill>
                <a:latin typeface="Arial" panose="020B0604020202020204" pitchFamily="34" charset="0"/>
                <a:cs typeface="Arial" panose="020B0604020202020204" pitchFamily="34" charset="0"/>
              </a:rPr>
              <a:t> May 2026 | Mombasa - Kenya	</a:t>
            </a:r>
            <a:endParaRPr lang="en-KE" sz="1800" b="1" dirty="0">
              <a:solidFill>
                <a:srgbClr val="3B479D"/>
              </a:solidFill>
              <a:latin typeface="Arial" panose="020B0604020202020204" pitchFamily="34" charset="0"/>
              <a:cs typeface="Arial" panose="020B0604020202020204" pitchFamily="34" charset="0"/>
            </a:endParaRPr>
          </a:p>
        </p:txBody>
      </p:sp>
      <p:pic>
        <p:nvPicPr>
          <p:cNvPr id="64" name="Picture 63">
            <a:extLst>
              <a:ext uri="{FF2B5EF4-FFF2-40B4-BE49-F238E27FC236}">
                <a16:creationId xmlns:a16="http://schemas.microsoft.com/office/drawing/2014/main" id="{E2FA5640-049C-4D9A-7A7F-C0AD169FADE6}"/>
              </a:ext>
            </a:extLst>
          </p:cNvPr>
          <p:cNvPicPr>
            <a:picLocks noChangeAspect="1"/>
          </p:cNvPicPr>
          <p:nvPr/>
        </p:nvPicPr>
        <p:blipFill>
          <a:blip r:embed="rId6"/>
          <a:stretch>
            <a:fillRect/>
          </a:stretch>
        </p:blipFill>
        <p:spPr>
          <a:xfrm>
            <a:off x="6869283" y="8137386"/>
            <a:ext cx="948496" cy="792986"/>
          </a:xfrm>
          <a:prstGeom prst="rect">
            <a:avLst/>
          </a:prstGeom>
        </p:spPr>
      </p:pic>
      <p:pic>
        <p:nvPicPr>
          <p:cNvPr id="65" name="Picture 64">
            <a:extLst>
              <a:ext uri="{FF2B5EF4-FFF2-40B4-BE49-F238E27FC236}">
                <a16:creationId xmlns:a16="http://schemas.microsoft.com/office/drawing/2014/main" id="{699CF1C0-0C80-828E-E210-77F75966437F}"/>
              </a:ext>
            </a:extLst>
          </p:cNvPr>
          <p:cNvPicPr>
            <a:picLocks noChangeAspect="1"/>
          </p:cNvPicPr>
          <p:nvPr/>
        </p:nvPicPr>
        <p:blipFill rotWithShape="1">
          <a:blip r:embed="rId7">
            <a:extLst>
              <a:ext uri="{28A0092B-C50C-407E-A947-70E740481C1C}">
                <a14:useLocalDpi xmlns:a14="http://schemas.microsoft.com/office/drawing/2010/main" val="0"/>
              </a:ext>
            </a:extLst>
          </a:blip>
          <a:srcRect l="33925" t="21951" r="35476" b="22173"/>
          <a:stretch/>
        </p:blipFill>
        <p:spPr bwMode="auto">
          <a:xfrm>
            <a:off x="1064524" y="8136687"/>
            <a:ext cx="869950" cy="794385"/>
          </a:xfrm>
          <a:prstGeom prst="rect">
            <a:avLst/>
          </a:prstGeom>
          <a:ln>
            <a:noFill/>
          </a:ln>
          <a:extLst>
            <a:ext uri="{53640926-AAD7-44D8-BBD7-CCE9431645EC}">
              <a14:shadowObscured xmlns:a14="http://schemas.microsoft.com/office/drawing/2010/main"/>
            </a:ext>
          </a:extLst>
        </p:spPr>
      </p:pic>
      <p:sp>
        <p:nvSpPr>
          <p:cNvPr id="66" name="Text Box 2">
            <a:extLst>
              <a:ext uri="{FF2B5EF4-FFF2-40B4-BE49-F238E27FC236}">
                <a16:creationId xmlns:a16="http://schemas.microsoft.com/office/drawing/2014/main" id="{48503B21-985C-2F10-47DE-DF9FAB0D71DB}"/>
              </a:ext>
            </a:extLst>
          </p:cNvPr>
          <p:cNvSpPr txBox="1">
            <a:spLocks noChangeArrowheads="1"/>
          </p:cNvSpPr>
          <p:nvPr/>
        </p:nvSpPr>
        <p:spPr bwMode="auto">
          <a:xfrm>
            <a:off x="693816" y="8951151"/>
            <a:ext cx="1611366" cy="322647"/>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2700">
              <a:spcBef>
                <a:spcPts val="110"/>
              </a:spcBef>
              <a:buNone/>
            </a:pPr>
            <a:r>
              <a:rPr lang="en-US" sz="850" i="1" dirty="0">
                <a:solidFill>
                  <a:srgbClr val="FF0000"/>
                </a:solidFill>
                <a:effectLst/>
                <a:latin typeface="Trebuchet MS" panose="020B0703020202090204" pitchFamily="34" charset="0"/>
                <a:ea typeface="Arial" panose="020B0604020202020204" pitchFamily="34" charset="0"/>
              </a:rPr>
              <a:t>In</a:t>
            </a:r>
            <a:r>
              <a:rPr lang="en-US" sz="850" i="1" spc="20" dirty="0">
                <a:solidFill>
                  <a:srgbClr val="FF0000"/>
                </a:solidFill>
                <a:effectLst/>
                <a:latin typeface="Trebuchet MS" panose="020B0703020202090204" pitchFamily="34" charset="0"/>
                <a:ea typeface="Arial" panose="020B0604020202020204" pitchFamily="34" charset="0"/>
              </a:rPr>
              <a:t> </a:t>
            </a:r>
            <a:r>
              <a:rPr lang="en-US" sz="850" i="1" dirty="0">
                <a:solidFill>
                  <a:srgbClr val="FF0000"/>
                </a:solidFill>
                <a:effectLst/>
                <a:latin typeface="Trebuchet MS" panose="020B0703020202090204" pitchFamily="34" charset="0"/>
                <a:ea typeface="Arial" panose="020B0604020202020204" pitchFamily="34" charset="0"/>
              </a:rPr>
              <a:t>Search</a:t>
            </a:r>
            <a:r>
              <a:rPr lang="en-US" sz="850" i="1" spc="5" dirty="0">
                <a:solidFill>
                  <a:srgbClr val="FF0000"/>
                </a:solidFill>
                <a:effectLst/>
                <a:latin typeface="Trebuchet MS" panose="020B0703020202090204" pitchFamily="34" charset="0"/>
                <a:ea typeface="Arial" panose="020B0604020202020204" pitchFamily="34" charset="0"/>
              </a:rPr>
              <a:t> </a:t>
            </a:r>
            <a:r>
              <a:rPr lang="en-US" sz="850" i="1" dirty="0">
                <a:solidFill>
                  <a:srgbClr val="FF0000"/>
                </a:solidFill>
                <a:effectLst/>
                <a:latin typeface="Trebuchet MS" panose="020B0703020202090204" pitchFamily="34" charset="0"/>
                <a:ea typeface="Arial" panose="020B0604020202020204" pitchFamily="34" charset="0"/>
              </a:rPr>
              <a:t>of Better</a:t>
            </a:r>
            <a:r>
              <a:rPr lang="en-US" sz="850" i="1" spc="5" dirty="0">
                <a:solidFill>
                  <a:srgbClr val="FF0000"/>
                </a:solidFill>
                <a:effectLst/>
                <a:latin typeface="Trebuchet MS" panose="020B0703020202090204" pitchFamily="34" charset="0"/>
                <a:ea typeface="Arial" panose="020B0604020202020204" pitchFamily="34" charset="0"/>
              </a:rPr>
              <a:t> </a:t>
            </a:r>
            <a:r>
              <a:rPr lang="en-US" sz="850" i="1" spc="-10" dirty="0">
                <a:solidFill>
                  <a:srgbClr val="FF0000"/>
                </a:solidFill>
                <a:effectLst/>
                <a:latin typeface="Trebuchet MS" panose="020B0703020202090204" pitchFamily="34" charset="0"/>
                <a:ea typeface="Arial" panose="020B0604020202020204" pitchFamily="34" charset="0"/>
              </a:rPr>
              <a:t>Health</a:t>
            </a:r>
            <a:endParaRPr lang="en-KE" sz="1100" dirty="0">
              <a:solidFill>
                <a:srgbClr val="333333"/>
              </a:solidFill>
              <a:effectLst/>
              <a:latin typeface="Arial" panose="020B0604020202020204" pitchFamily="34" charset="0"/>
              <a:ea typeface="Arial" panose="020B0604020202020204" pitchFamily="34" charset="0"/>
            </a:endParaRPr>
          </a:p>
          <a:p>
            <a:pPr>
              <a:buNone/>
            </a:pPr>
            <a:r>
              <a:rPr lang="en-US" sz="1100" dirty="0">
                <a:solidFill>
                  <a:srgbClr val="333333"/>
                </a:solidFill>
                <a:effectLst/>
                <a:latin typeface="Arial" panose="020B0604020202020204" pitchFamily="34" charset="0"/>
                <a:ea typeface="Arial" panose="020B0604020202020204" pitchFamily="34" charset="0"/>
              </a:rPr>
              <a:t> </a:t>
            </a:r>
            <a:endParaRPr lang="en-KE" sz="1100" dirty="0">
              <a:solidFill>
                <a:srgbClr val="333333"/>
              </a:solidFill>
              <a:effectLst/>
              <a:latin typeface="Arial" panose="020B0604020202020204" pitchFamily="34" charset="0"/>
              <a:ea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p:cNvGrpSpPr/>
          <p:nvPr/>
        </p:nvGrpSpPr>
        <p:grpSpPr>
          <a:xfrm>
            <a:off x="15773400" y="463679"/>
            <a:ext cx="1825596" cy="634422"/>
            <a:chOff x="0" y="0"/>
            <a:chExt cx="3348923" cy="1163800"/>
          </a:xfrm>
        </p:grpSpPr>
        <p:sp>
          <p:nvSpPr>
            <p:cNvPr id="4" name="Freeform 4"/>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p:cNvGrpSpPr>
              <a:grpSpLocks noChangeAspect="1"/>
            </p:cNvGrpSpPr>
            <p:nvPr/>
          </p:nvGrpSpPr>
          <p:grpSpPr>
            <a:xfrm>
              <a:off x="1416663" y="359354"/>
              <a:ext cx="212029" cy="224049"/>
              <a:chOff x="0" y="0"/>
              <a:chExt cx="829323" cy="876338"/>
            </a:xfrm>
          </p:grpSpPr>
          <p:sp>
            <p:nvSpPr>
              <p:cNvPr id="6" name="Freeform 6"/>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p:cNvGrpSpPr>
              <a:grpSpLocks noChangeAspect="1"/>
            </p:cNvGrpSpPr>
            <p:nvPr/>
          </p:nvGrpSpPr>
          <p:grpSpPr>
            <a:xfrm>
              <a:off x="1379545" y="645127"/>
              <a:ext cx="866646" cy="269188"/>
              <a:chOff x="0" y="0"/>
              <a:chExt cx="3389770" cy="1052894"/>
            </a:xfrm>
          </p:grpSpPr>
          <p:sp>
            <p:nvSpPr>
              <p:cNvPr id="8" name="Freeform 8"/>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p:cNvGrpSpPr>
              <a:grpSpLocks noChangeAspect="1"/>
            </p:cNvGrpSpPr>
            <p:nvPr/>
          </p:nvGrpSpPr>
          <p:grpSpPr>
            <a:xfrm>
              <a:off x="1400425" y="34775"/>
              <a:ext cx="1178988" cy="256520"/>
              <a:chOff x="0" y="0"/>
              <a:chExt cx="4611446" cy="1003351"/>
            </a:xfrm>
          </p:grpSpPr>
          <p:sp>
            <p:nvSpPr>
              <p:cNvPr id="13" name="Freeform 13"/>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p:cNvGrpSpPr>
              <a:grpSpLocks noChangeAspect="1"/>
            </p:cNvGrpSpPr>
            <p:nvPr/>
          </p:nvGrpSpPr>
          <p:grpSpPr>
            <a:xfrm>
              <a:off x="1654856" y="343119"/>
              <a:ext cx="1044499" cy="256520"/>
              <a:chOff x="0" y="0"/>
              <a:chExt cx="4085412" cy="1003338"/>
            </a:xfrm>
          </p:grpSpPr>
          <p:sp>
            <p:nvSpPr>
              <p:cNvPr id="19" name="Freeform 19"/>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p:cNvGrpSpPr>
              <a:grpSpLocks noChangeAspect="1"/>
            </p:cNvGrpSpPr>
            <p:nvPr/>
          </p:nvGrpSpPr>
          <p:grpSpPr>
            <a:xfrm>
              <a:off x="1385402" y="972385"/>
              <a:ext cx="1342111" cy="177356"/>
              <a:chOff x="0" y="0"/>
              <a:chExt cx="5249482" cy="693699"/>
            </a:xfrm>
          </p:grpSpPr>
          <p:sp>
            <p:nvSpPr>
              <p:cNvPr id="25" name="Freeform 25"/>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p:cNvGrpSpPr>
              <a:grpSpLocks noChangeAspect="1"/>
            </p:cNvGrpSpPr>
            <p:nvPr/>
          </p:nvGrpSpPr>
          <p:grpSpPr>
            <a:xfrm>
              <a:off x="2786647" y="969061"/>
              <a:ext cx="19854" cy="194739"/>
              <a:chOff x="0" y="0"/>
              <a:chExt cx="77660" cy="761695"/>
            </a:xfrm>
          </p:grpSpPr>
          <p:sp>
            <p:nvSpPr>
              <p:cNvPr id="36" name="Freeform 36"/>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p:cNvGrpSpPr>
              <a:grpSpLocks noChangeAspect="1"/>
            </p:cNvGrpSpPr>
            <p:nvPr/>
          </p:nvGrpSpPr>
          <p:grpSpPr>
            <a:xfrm>
              <a:off x="2252006" y="651465"/>
              <a:ext cx="787540" cy="256520"/>
              <a:chOff x="0" y="0"/>
              <a:chExt cx="3080360" cy="1003338"/>
            </a:xfrm>
          </p:grpSpPr>
          <p:sp>
            <p:nvSpPr>
              <p:cNvPr id="38" name="Freeform 38"/>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p:cNvGrpSpPr>
              <a:grpSpLocks noChangeAspect="1"/>
            </p:cNvGrpSpPr>
            <p:nvPr/>
          </p:nvGrpSpPr>
          <p:grpSpPr>
            <a:xfrm>
              <a:off x="2863106" y="972383"/>
              <a:ext cx="485817" cy="177359"/>
              <a:chOff x="0" y="0"/>
              <a:chExt cx="1900212" cy="693712"/>
            </a:xfrm>
          </p:grpSpPr>
          <p:sp>
            <p:nvSpPr>
              <p:cNvPr id="43" name="Freeform 43"/>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p:cNvGrpSpPr/>
          <p:nvPr/>
        </p:nvGrpSpPr>
        <p:grpSpPr>
          <a:xfrm>
            <a:off x="6178817" y="10157871"/>
            <a:ext cx="5937192" cy="129129"/>
            <a:chOff x="0" y="0"/>
            <a:chExt cx="784752" cy="17068"/>
          </a:xfrm>
        </p:grpSpPr>
        <p:sp>
          <p:nvSpPr>
            <p:cNvPr id="48" name="Freeform 48"/>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p:cNvGrpSpPr/>
          <p:nvPr/>
        </p:nvGrpSpPr>
        <p:grpSpPr>
          <a:xfrm>
            <a:off x="0" y="10157871"/>
            <a:ext cx="5937192" cy="129129"/>
            <a:chOff x="0" y="0"/>
            <a:chExt cx="784752" cy="17068"/>
          </a:xfrm>
        </p:grpSpPr>
        <p:sp>
          <p:nvSpPr>
            <p:cNvPr id="51" name="Freeform 51"/>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p:cNvGrpSpPr/>
          <p:nvPr/>
        </p:nvGrpSpPr>
        <p:grpSpPr>
          <a:xfrm>
            <a:off x="12350808" y="10157871"/>
            <a:ext cx="5937192" cy="129129"/>
            <a:chOff x="0" y="0"/>
            <a:chExt cx="784752" cy="17068"/>
          </a:xfrm>
        </p:grpSpPr>
        <p:sp>
          <p:nvSpPr>
            <p:cNvPr id="54" name="Freeform 54"/>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p:cNvSpPr txBox="1"/>
          <p:nvPr/>
        </p:nvSpPr>
        <p:spPr>
          <a:xfrm>
            <a:off x="397654" y="2529621"/>
            <a:ext cx="16468725" cy="6071662"/>
          </a:xfrm>
          <a:prstGeom prst="rect">
            <a:avLst/>
          </a:prstGeom>
        </p:spPr>
        <p:txBody>
          <a:bodyPr lIns="0" tIns="0" rIns="0" bIns="0" rtlCol="0" anchor="t">
            <a:spAutoFit/>
          </a:bodyPr>
          <a:lstStyle/>
          <a:p>
            <a:pPr marL="801670" lvl="1" indent="-400835" algn="l">
              <a:lnSpc>
                <a:spcPts val="4827"/>
              </a:lnSpc>
              <a:buFont typeface="Arial"/>
              <a:buChar char="•"/>
            </a:pPr>
            <a:r>
              <a:rPr lang="en-KE" sz="2400" dirty="0">
                <a:solidFill>
                  <a:srgbClr val="000000"/>
                </a:solidFill>
                <a:latin typeface="Arial"/>
                <a:cs typeface="Arial"/>
              </a:rPr>
              <a:t>Since 2012, Kenya has delivered consistent, high-coverage mass treatment for soil-transmitted helminthiasis (STH) and schistosomiasis (SCH) to school-age children (SAC) across 27 counties through a school-based deworming (SBD) strategy.</a:t>
            </a:r>
          </a:p>
          <a:p>
            <a:pPr marL="801670" lvl="1" indent="-400835" algn="l">
              <a:lnSpc>
                <a:spcPts val="4827"/>
              </a:lnSpc>
              <a:buFont typeface="Arial"/>
              <a:buChar char="•"/>
            </a:pPr>
            <a:r>
              <a:rPr lang="en-KE" sz="2400" dirty="0">
                <a:solidFill>
                  <a:srgbClr val="000000"/>
                </a:solidFill>
                <a:latin typeface="Arial"/>
                <a:cs typeface="Arial"/>
              </a:rPr>
              <a:t>From 2020, mass treatment was expanded to cover all risk groups through a community-based deworming (CBD) strategy.</a:t>
            </a:r>
          </a:p>
          <a:p>
            <a:pPr marL="801670" lvl="1" indent="-400835" algn="l">
              <a:lnSpc>
                <a:spcPts val="4827"/>
              </a:lnSpc>
              <a:buFont typeface="Arial"/>
              <a:buChar char="•"/>
            </a:pPr>
            <a:r>
              <a:rPr lang="en-KE" sz="2400" dirty="0">
                <a:solidFill>
                  <a:srgbClr val="000000"/>
                </a:solidFill>
                <a:latin typeface="Arial"/>
                <a:cs typeface="Arial"/>
              </a:rPr>
              <a:t>Impact assessment data has been collected by both SBD and CBD programmes, covering the entire 47 counties of Kenya.</a:t>
            </a:r>
          </a:p>
          <a:p>
            <a:pPr marL="801670" lvl="1" indent="-400835" algn="l">
              <a:lnSpc>
                <a:spcPts val="4827"/>
              </a:lnSpc>
              <a:buFont typeface="Arial"/>
              <a:buChar char="•"/>
            </a:pPr>
            <a:r>
              <a:rPr lang="en-KE" sz="2400" dirty="0">
                <a:solidFill>
                  <a:srgbClr val="000000"/>
                </a:solidFill>
                <a:latin typeface="Arial"/>
                <a:cs typeface="Arial"/>
              </a:rPr>
              <a:t>This study collated STH and SCH infection data from the two programmes and fitted a model-based geostatistical (MBG) model to update the </a:t>
            </a:r>
            <a:r>
              <a:rPr lang="en-KE" sz="2400" u="sng" dirty="0">
                <a:solidFill>
                  <a:srgbClr val="000000"/>
                </a:solidFill>
                <a:latin typeface="Arial"/>
                <a:cs typeface="Arial"/>
              </a:rPr>
              <a:t>infection risk</a:t>
            </a:r>
            <a:r>
              <a:rPr lang="en-KE" sz="2400" dirty="0">
                <a:solidFill>
                  <a:srgbClr val="000000"/>
                </a:solidFill>
                <a:latin typeface="Arial"/>
                <a:cs typeface="Arial"/>
              </a:rPr>
              <a:t> and </a:t>
            </a:r>
            <a:r>
              <a:rPr lang="en-KE" sz="2400" u="sng" dirty="0">
                <a:solidFill>
                  <a:srgbClr val="000000"/>
                </a:solidFill>
                <a:latin typeface="Arial"/>
                <a:cs typeface="Arial"/>
              </a:rPr>
              <a:t>treatment requirements</a:t>
            </a:r>
            <a:r>
              <a:rPr lang="en-KE" sz="2400" dirty="0">
                <a:solidFill>
                  <a:srgbClr val="000000"/>
                </a:solidFill>
                <a:latin typeface="Arial"/>
                <a:cs typeface="Arial"/>
              </a:rPr>
              <a:t> for STH and SCH in Kenya.</a:t>
            </a:r>
          </a:p>
          <a:p>
            <a:pPr marL="801670" lvl="1" indent="-400835" algn="l">
              <a:lnSpc>
                <a:spcPts val="4827"/>
              </a:lnSpc>
              <a:buFont typeface="Arial"/>
              <a:buChar char="•"/>
            </a:pPr>
            <a:endParaRPr lang="en-US" sz="2400" dirty="0">
              <a:solidFill>
                <a:srgbClr val="000000"/>
              </a:solidFill>
              <a:latin typeface="Arial"/>
              <a:ea typeface="Arial"/>
              <a:cs typeface="Arial"/>
              <a:sym typeface="Arial"/>
            </a:endParaRPr>
          </a:p>
        </p:txBody>
      </p:sp>
      <p:grpSp>
        <p:nvGrpSpPr>
          <p:cNvPr id="58" name="Group 2">
            <a:extLst>
              <a:ext uri="{FF2B5EF4-FFF2-40B4-BE49-F238E27FC236}">
                <a16:creationId xmlns:a16="http://schemas.microsoft.com/office/drawing/2014/main" id="{6270F397-DEA2-9DDE-FF56-8D4C85EA21B4}"/>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0F353DD1-D880-EB48-E06E-7793B797B05A}"/>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B78423BE-1731-1E3D-0FE7-FA321D5A2C5B}"/>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p:cNvSpPr txBox="1"/>
          <p:nvPr/>
        </p:nvSpPr>
        <p:spPr>
          <a:xfrm>
            <a:off x="788558" y="1284188"/>
            <a:ext cx="8050642"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Background &amp; Objectives</a:t>
            </a:r>
            <a:endParaRPr lang="en-US" sz="5400" b="1" dirty="0">
              <a:solidFill>
                <a:schemeClr val="bg1"/>
              </a:solidFill>
              <a:latin typeface="Arial Bold"/>
              <a:ea typeface="Arial Bold"/>
              <a:cs typeface="Arial Bold"/>
              <a:sym typeface="Arial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07702-C850-44EE-90EF-831E31D2BE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13A19B-7B00-C38A-63A6-6E98C8E40E90}"/>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5A9DDBED-3F86-375F-01DF-6C2D592119E0}"/>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48E9CEDA-4C8C-E9CC-507E-CA8159EA17ED}"/>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63A96BF8-A6F7-BAF9-EBF0-D7A8DE10210F}"/>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6BBEB652-F978-DE54-5274-76C272CAFD5A}"/>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DAC1E189-9A63-85BF-EB15-5CF941FD8720}"/>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A136A130-E7A2-4A4C-A283-E7CEE8F1A34E}"/>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212672A0-0473-797A-A818-AF891C005BB4}"/>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C7711FCF-5147-28E4-5B5B-F32A782B715B}"/>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894A3FF7-7925-D0B9-AC7F-1713C1F59001}"/>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0854E4C6-4FAC-59E1-9CAB-ABB870A9642C}"/>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E938BB3-36FD-B3C5-CD9F-D36CCC429C5E}"/>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0EF119F2-692C-61E0-78C6-27D74B14566C}"/>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518545D4-E839-32B0-35BB-D2072EBAF31F}"/>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8DDA7633-F4D5-611A-D703-F4E37F1FA03E}"/>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E451FF50-D2CF-FED9-7064-906A910F5400}"/>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EF41ECE8-8359-F03C-62F9-7AA63494D78E}"/>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3A461271-37EB-D8EA-67B1-54CCC2FD9577}"/>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44D364C7-3DF7-DBC0-FFBD-4CBA2E539644}"/>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CC81AC83-7BCA-EA57-3015-BC76B5C2611D}"/>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7D6DB593-51D8-A117-9909-F29F2E411852}"/>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589E0952-0A1C-2207-36C6-DB358277562C}"/>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0F961DE9-6F96-A582-FAC9-DE19469A6E76}"/>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1DCD9091-6252-330C-6EC2-D3F13BD7395C}"/>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E881913A-D9C1-1792-0971-CCAC785A9E12}"/>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2D5A378D-8E03-6DDB-8284-333BA8CDF262}"/>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3822D235-8CB1-B14A-915A-D93F9D5C3A33}"/>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39D1AE16-1B0E-DCD6-8D7F-4CF2FA87F9E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72C5FFB1-3A3B-C400-00F6-437223F6E7B3}"/>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00A47002-CB63-9004-FBBF-83222AF1B31A}"/>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7CA9C141-4E61-62FF-A4F3-780C9BFC730C}"/>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48AA06D0-C46F-4DA8-1CB7-B0444EE09A60}"/>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3C14F7DE-1655-F76E-1CD6-578B48E88AF6}"/>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12C3E58D-87EF-CBA6-B5DA-A8AF8F374FB6}"/>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2011BE88-3A46-8DBB-EF2B-3663E26F4E8B}"/>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DF5B179D-3A34-911C-586A-F8D1DB00BAE5}"/>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2749090-03F1-C55A-5D1C-92F651F6A9FE}"/>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AE083142-9CD3-B946-5AAB-29D2699AB500}"/>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E07DDE04-FD24-73DC-4868-D2A3A859487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25E6E656-4056-06E7-E501-E67A61CB3637}"/>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C01A39E7-7B54-B0EE-0480-CDD42E9D262D}"/>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2EA276E3-DE16-AEFF-04CA-D5ABDF5ED51E}"/>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79256AFD-D56C-3718-2A46-3D006E1DB0FA}"/>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D9513D25-2A96-8594-0537-3DDDA6B5BEE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AA10E39A-0A66-17AF-2118-AAE5034A8AEE}"/>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627DCD8A-EDCC-A097-4CE1-3EC3C7CF6C1E}"/>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2C9A7E55-1BC1-673B-ADAE-180AB4CCF45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77CFFF3D-C2FE-E7C0-8766-8174CD57C1E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6CF5CFAE-55F3-BC65-5107-1337E61C99E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4EB2F8DF-D2B7-22D1-150D-BA8C7A2C583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33D9E534-0919-9559-C275-513666BD20BE}"/>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F9A3149D-1AC9-BC40-5640-4CABF9D35144}"/>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D903AF4B-D139-F682-EF62-722B87CD44C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0F2B2A2F-6851-83BA-1CE8-BA4CCC014DC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DBE2685F-68A5-1A74-877B-E84C0962CC07}"/>
              </a:ext>
            </a:extLst>
          </p:cNvPr>
          <p:cNvSpPr txBox="1"/>
          <p:nvPr/>
        </p:nvSpPr>
        <p:spPr>
          <a:xfrm>
            <a:off x="397654" y="2529621"/>
            <a:ext cx="16468725" cy="7133491"/>
          </a:xfrm>
          <a:prstGeom prst="rect">
            <a:avLst/>
          </a:prstGeom>
        </p:spPr>
        <p:txBody>
          <a:bodyPr lIns="0" tIns="0" rIns="0" bIns="0" rtlCol="0" anchor="t">
            <a:spAutoFit/>
          </a:bodyPr>
          <a:lstStyle/>
          <a:p>
            <a:pPr marL="801670" lvl="1" indent="-400835" algn="l">
              <a:lnSpc>
                <a:spcPct val="150000"/>
              </a:lnSpc>
              <a:buFont typeface="Arial"/>
              <a:buChar char="•"/>
            </a:pPr>
            <a:r>
              <a:rPr lang="en-KE" sz="2400" dirty="0">
                <a:solidFill>
                  <a:srgbClr val="000000"/>
                </a:solidFill>
                <a:latin typeface="Arial"/>
                <a:cs typeface="Arial"/>
              </a:rPr>
              <a:t>This was a </a:t>
            </a:r>
            <a:r>
              <a:rPr lang="en-KE" sz="2400" b="1" dirty="0">
                <a:solidFill>
                  <a:srgbClr val="000000"/>
                </a:solidFill>
                <a:latin typeface="Arial"/>
                <a:cs typeface="Arial"/>
              </a:rPr>
              <a:t>modeling study </a:t>
            </a:r>
            <a:r>
              <a:rPr lang="en-KE" sz="2400" dirty="0">
                <a:solidFill>
                  <a:srgbClr val="000000"/>
                </a:solidFill>
                <a:latin typeface="Arial"/>
                <a:cs typeface="Arial"/>
              </a:rPr>
              <a:t>using datasets obtained from previous national surveys:</a:t>
            </a:r>
          </a:p>
          <a:p>
            <a:pPr marL="1258870" lvl="2" indent="-400835">
              <a:lnSpc>
                <a:spcPct val="150000"/>
              </a:lnSpc>
              <a:buFont typeface="Arial"/>
              <a:buChar char="•"/>
            </a:pPr>
            <a:r>
              <a:rPr lang="en-KE" sz="2400" b="1" dirty="0">
                <a:solidFill>
                  <a:srgbClr val="000000"/>
                </a:solidFill>
                <a:latin typeface="Arial"/>
                <a:cs typeface="Arial"/>
              </a:rPr>
              <a:t>Survey 1 (Granular, (re)mapping assessment)</a:t>
            </a:r>
            <a:r>
              <a:rPr lang="en-KE" sz="2400" dirty="0">
                <a:solidFill>
                  <a:srgbClr val="000000"/>
                </a:solidFill>
                <a:latin typeface="Arial"/>
                <a:cs typeface="Arial"/>
              </a:rPr>
              <a:t>: The survey was conducted in </a:t>
            </a:r>
            <a:r>
              <a:rPr lang="en-KE" sz="2400" u="sng" dirty="0">
                <a:solidFill>
                  <a:srgbClr val="000000"/>
                </a:solidFill>
                <a:latin typeface="Arial"/>
                <a:cs typeface="Arial"/>
              </a:rPr>
              <a:t>15 counties</a:t>
            </a:r>
            <a:r>
              <a:rPr lang="en-KE" sz="2400" dirty="0">
                <a:solidFill>
                  <a:srgbClr val="000000"/>
                </a:solidFill>
                <a:latin typeface="Arial"/>
                <a:cs typeface="Arial"/>
              </a:rPr>
              <a:t> between 2020-2021. The survey utilized </a:t>
            </a:r>
            <a:r>
              <a:rPr lang="en-GB" sz="2400" dirty="0">
                <a:solidFill>
                  <a:srgbClr val="000000"/>
                </a:solidFill>
                <a:latin typeface="Arial"/>
                <a:cs typeface="Arial"/>
              </a:rPr>
              <a:t>a multistage</a:t>
            </a:r>
            <a:r>
              <a:rPr lang="en-KE" sz="2400" dirty="0">
                <a:solidFill>
                  <a:srgbClr val="000000"/>
                </a:solidFill>
                <a:latin typeface="Arial"/>
                <a:cs typeface="Arial"/>
              </a:rPr>
              <a:t> sampling technique to granularly sample </a:t>
            </a:r>
            <a:r>
              <a:rPr lang="en-KE" sz="2400" u="sng" dirty="0">
                <a:solidFill>
                  <a:srgbClr val="000000"/>
                </a:solidFill>
                <a:latin typeface="Arial"/>
                <a:cs typeface="Arial"/>
              </a:rPr>
              <a:t>5 villages</a:t>
            </a:r>
            <a:r>
              <a:rPr lang="en-KE" sz="2400" dirty="0">
                <a:solidFill>
                  <a:srgbClr val="000000"/>
                </a:solidFill>
                <a:latin typeface="Arial"/>
                <a:cs typeface="Arial"/>
              </a:rPr>
              <a:t> within predefined wards (sub-IUs) within sub-counties (IUs).</a:t>
            </a:r>
          </a:p>
          <a:p>
            <a:pPr marL="1258870" lvl="2" indent="-400835">
              <a:lnSpc>
                <a:spcPct val="150000"/>
              </a:lnSpc>
              <a:buFont typeface="Arial"/>
              <a:buChar char="•"/>
            </a:pPr>
            <a:r>
              <a:rPr lang="en-KE" sz="2400" b="1" dirty="0">
                <a:solidFill>
                  <a:srgbClr val="000000"/>
                </a:solidFill>
                <a:latin typeface="Arial"/>
                <a:cs typeface="Arial"/>
              </a:rPr>
              <a:t>Survey 2 (SPPA, (re)mapping assessment)</a:t>
            </a:r>
            <a:r>
              <a:rPr lang="en-KE" sz="2400" dirty="0">
                <a:solidFill>
                  <a:srgbClr val="000000"/>
                </a:solidFill>
                <a:latin typeface="Arial"/>
                <a:cs typeface="Arial"/>
              </a:rPr>
              <a:t>: The survey was conducted in </a:t>
            </a:r>
            <a:r>
              <a:rPr lang="en-KE" sz="2400" u="sng" dirty="0">
                <a:solidFill>
                  <a:srgbClr val="000000"/>
                </a:solidFill>
                <a:latin typeface="Arial"/>
                <a:cs typeface="Arial"/>
              </a:rPr>
              <a:t>32 counties</a:t>
            </a:r>
            <a:r>
              <a:rPr lang="en-KE" sz="2400" dirty="0">
                <a:solidFill>
                  <a:srgbClr val="000000"/>
                </a:solidFill>
                <a:latin typeface="Arial"/>
                <a:cs typeface="Arial"/>
              </a:rPr>
              <a:t> between 2023-2025. The survey utilized </a:t>
            </a:r>
            <a:r>
              <a:rPr lang="en-GB" sz="2400" dirty="0">
                <a:solidFill>
                  <a:srgbClr val="000000"/>
                </a:solidFill>
                <a:latin typeface="Arial"/>
                <a:cs typeface="Arial"/>
              </a:rPr>
              <a:t>a multistage</a:t>
            </a:r>
            <a:r>
              <a:rPr lang="en-KE" sz="2400" dirty="0">
                <a:solidFill>
                  <a:srgbClr val="000000"/>
                </a:solidFill>
                <a:latin typeface="Arial"/>
                <a:cs typeface="Arial"/>
              </a:rPr>
              <a:t> sampling technique to granularly sample </a:t>
            </a:r>
            <a:r>
              <a:rPr lang="en-KE" sz="2400" u="sng" dirty="0">
                <a:solidFill>
                  <a:srgbClr val="000000"/>
                </a:solidFill>
                <a:latin typeface="Arial"/>
                <a:cs typeface="Arial"/>
              </a:rPr>
              <a:t>4 schools</a:t>
            </a:r>
            <a:r>
              <a:rPr lang="en-KE" sz="2400" dirty="0">
                <a:solidFill>
                  <a:srgbClr val="000000"/>
                </a:solidFill>
                <a:latin typeface="Arial"/>
                <a:cs typeface="Arial"/>
              </a:rPr>
              <a:t> within predefined wards (sub-IUs) within sub-counties (IUs).</a:t>
            </a:r>
          </a:p>
          <a:p>
            <a:pPr marL="1258870" lvl="2" indent="-400835">
              <a:lnSpc>
                <a:spcPct val="150000"/>
              </a:lnSpc>
              <a:buFont typeface="Arial"/>
              <a:buChar char="•"/>
            </a:pPr>
            <a:r>
              <a:rPr lang="en-KE" sz="2400" b="1" dirty="0">
                <a:solidFill>
                  <a:srgbClr val="000000"/>
                </a:solidFill>
                <a:latin typeface="Arial"/>
                <a:cs typeface="Arial"/>
              </a:rPr>
              <a:t>Survey 3 (MBG, impact assessment)</a:t>
            </a:r>
            <a:r>
              <a:rPr lang="en-KE" sz="2400" dirty="0">
                <a:solidFill>
                  <a:srgbClr val="000000"/>
                </a:solidFill>
                <a:latin typeface="Arial"/>
                <a:cs typeface="Arial"/>
              </a:rPr>
              <a:t>: The survey was conducted in </a:t>
            </a:r>
            <a:r>
              <a:rPr lang="en-KE" sz="2400" u="sng" dirty="0">
                <a:solidFill>
                  <a:srgbClr val="000000"/>
                </a:solidFill>
                <a:latin typeface="Arial"/>
                <a:cs typeface="Arial"/>
              </a:rPr>
              <a:t>27 counties</a:t>
            </a:r>
            <a:r>
              <a:rPr lang="en-KE" sz="2400" dirty="0">
                <a:solidFill>
                  <a:srgbClr val="000000"/>
                </a:solidFill>
                <a:latin typeface="Arial"/>
                <a:cs typeface="Arial"/>
              </a:rPr>
              <a:t> between 2021-2022. The survey utilized </a:t>
            </a:r>
            <a:r>
              <a:rPr lang="en-GB" sz="2400" dirty="0">
                <a:solidFill>
                  <a:srgbClr val="000000"/>
                </a:solidFill>
                <a:latin typeface="Arial"/>
                <a:cs typeface="Arial"/>
              </a:rPr>
              <a:t>a model-based geostatistical approach for its design and</a:t>
            </a:r>
            <a:r>
              <a:rPr lang="en-KE" sz="2400" dirty="0">
                <a:solidFill>
                  <a:srgbClr val="000000"/>
                </a:solidFill>
                <a:latin typeface="Arial"/>
                <a:cs typeface="Arial"/>
              </a:rPr>
              <a:t> sampling. The survey used a spatially regulated sampling approach to sample </a:t>
            </a:r>
            <a:r>
              <a:rPr lang="en-KE" sz="2400" u="sng" dirty="0">
                <a:solidFill>
                  <a:srgbClr val="000000"/>
                </a:solidFill>
                <a:latin typeface="Arial"/>
                <a:cs typeface="Arial"/>
              </a:rPr>
              <a:t>200 schools</a:t>
            </a:r>
            <a:r>
              <a:rPr lang="en-KE" sz="2400" dirty="0">
                <a:solidFill>
                  <a:srgbClr val="000000"/>
                </a:solidFill>
                <a:latin typeface="Arial"/>
                <a:cs typeface="Arial"/>
              </a:rPr>
              <a:t> in 27 counties to predict the risk of STH and SCH burden in the entire country.</a:t>
            </a:r>
          </a:p>
          <a:p>
            <a:pPr marL="801670" lvl="1" indent="-400835" algn="l">
              <a:lnSpc>
                <a:spcPct val="150000"/>
              </a:lnSpc>
              <a:buFont typeface="Arial"/>
              <a:buChar char="•"/>
            </a:pPr>
            <a:r>
              <a:rPr lang="en-KE" sz="2400" dirty="0">
                <a:solidFill>
                  <a:srgbClr val="000000"/>
                </a:solidFill>
                <a:latin typeface="Arial"/>
                <a:cs typeface="Arial"/>
              </a:rPr>
              <a:t>The three datasets were assembled, cleaned, </a:t>
            </a:r>
            <a:r>
              <a:rPr lang="en-KE" sz="2400" b="1" dirty="0">
                <a:solidFill>
                  <a:srgbClr val="000000"/>
                </a:solidFill>
                <a:latin typeface="Arial"/>
                <a:cs typeface="Arial"/>
              </a:rPr>
              <a:t>harmonized</a:t>
            </a:r>
            <a:r>
              <a:rPr lang="en-KE" sz="2400" dirty="0">
                <a:solidFill>
                  <a:srgbClr val="000000"/>
                </a:solidFill>
                <a:latin typeface="Arial"/>
                <a:cs typeface="Arial"/>
              </a:rPr>
              <a:t>, and used to fit MBG models to predict infection risk and treatment requirements to make a unified </a:t>
            </a:r>
            <a:r>
              <a:rPr lang="en-KE" sz="2400" b="1" dirty="0">
                <a:solidFill>
                  <a:srgbClr val="000000"/>
                </a:solidFill>
                <a:latin typeface="Arial"/>
                <a:cs typeface="Arial"/>
              </a:rPr>
              <a:t>programmatic </a:t>
            </a:r>
            <a:r>
              <a:rPr lang="en-GB" sz="2400" b="1" dirty="0">
                <a:solidFill>
                  <a:srgbClr val="000000"/>
                </a:solidFill>
                <a:latin typeface="Arial"/>
                <a:cs typeface="Arial"/>
              </a:rPr>
              <a:t>decision</a:t>
            </a:r>
            <a:r>
              <a:rPr lang="en-GB" sz="2400" dirty="0">
                <a:solidFill>
                  <a:srgbClr val="000000"/>
                </a:solidFill>
                <a:latin typeface="Arial"/>
                <a:cs typeface="Arial"/>
              </a:rPr>
              <a:t>.</a:t>
            </a:r>
            <a:endParaRPr lang="en-US" sz="2400" dirty="0">
              <a:solidFill>
                <a:srgbClr val="000000"/>
              </a:solidFill>
              <a:latin typeface="Arial"/>
              <a:cs typeface="Arial"/>
              <a:sym typeface="Arial"/>
            </a:endParaRPr>
          </a:p>
        </p:txBody>
      </p:sp>
      <p:grpSp>
        <p:nvGrpSpPr>
          <p:cNvPr id="58" name="Group 2">
            <a:extLst>
              <a:ext uri="{FF2B5EF4-FFF2-40B4-BE49-F238E27FC236}">
                <a16:creationId xmlns:a16="http://schemas.microsoft.com/office/drawing/2014/main" id="{5C24987F-AC7B-31FA-5922-3FEDA607B26C}"/>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26B48F50-3D4B-8C2E-9D30-BB5A1E93240E}"/>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8BD3B0A8-819C-983E-2B11-4D2A08CD4A3D}"/>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CC3E7F2C-B640-29CE-8F40-88DF4C41DD16}"/>
              </a:ext>
            </a:extLst>
          </p:cNvPr>
          <p:cNvSpPr txBox="1"/>
          <p:nvPr/>
        </p:nvSpPr>
        <p:spPr>
          <a:xfrm>
            <a:off x="788558" y="1284188"/>
            <a:ext cx="14984842" cy="799642"/>
          </a:xfrm>
          <a:prstGeom prst="rect">
            <a:avLst/>
          </a:prstGeom>
        </p:spPr>
        <p:txBody>
          <a:bodyPr wrap="square" lIns="0" tIns="0" rIns="0" bIns="0" rtlCol="0" anchor="t">
            <a:spAutoFit/>
          </a:bodyPr>
          <a:lstStyle/>
          <a:p>
            <a:pPr>
              <a:lnSpc>
                <a:spcPts val="7149"/>
              </a:lnSpc>
            </a:pPr>
            <a:r>
              <a:rPr lang="en-US" sz="4000" b="1" dirty="0">
                <a:solidFill>
                  <a:schemeClr val="bg1"/>
                </a:solidFill>
                <a:latin typeface="Arial Bold"/>
                <a:ea typeface="Arial Bold"/>
                <a:cs typeface="Arial Bold"/>
                <a:sym typeface="Arial Bold"/>
              </a:rPr>
              <a:t>Methodology: Study design, data sources, &amp; sampling</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2621115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A35B-3A08-07D7-639F-67A5D12AFC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BEB992-E666-73CA-48C2-510C02F93D8B}"/>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34529CC4-5082-5E71-17CC-9B7381443A0A}"/>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43CBE41E-1DB9-2C19-5E7D-D4697E09E506}"/>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D973CC9E-D029-B0E3-CD1E-611F6F80B570}"/>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3F0A5C0C-3EB4-752A-F5F3-B4E7B30F3472}"/>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B3432BCA-C155-A812-845F-1686C725A7C1}"/>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F793010F-1F5F-AE0B-B52B-3FEF651D04FB}"/>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B19E2286-04D9-4802-A88F-E5D6C9BACB4C}"/>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1A3AB381-910C-B126-3F29-103402AA0152}"/>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114F7FDE-3A55-7E43-77B5-94A3A098A777}"/>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B709713F-ABC7-700C-34AB-566AA52A96E2}"/>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8D7BC92E-494E-9200-7728-EE8D8A90AFAB}"/>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37298F35-67C6-4656-0E93-6C57565BC1E5}"/>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0F055523-32EA-5916-35CB-BC5D84FE208C}"/>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04BCD38B-1ECB-A312-0C64-CA2B9CE596F0}"/>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C16FB8D1-18B1-F2BD-C942-50981DF01CAB}"/>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7F200673-6672-E76B-6CEE-C676F9212F8F}"/>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BCE8B276-0DE1-CE69-1658-1D8D9AA4976D}"/>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1B17D7FB-5B65-B029-C452-7256A66BA821}"/>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E706AF18-5A4A-0FCE-DE98-C5CBB956BAD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2F802FCC-C372-B78A-9380-B8BAEB6DE710}"/>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BD6C707C-B32B-7654-4E8C-D05FCF4306C3}"/>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46C70F75-D9FC-B8AC-44EF-4678CB6CE219}"/>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97B3D1AB-84E2-C88E-4624-06F36622AC0A}"/>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B23EEE07-1F65-5A43-2EA3-606A4E001BE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C4D91FCD-BE3C-0B68-772F-51958CFA5160}"/>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E308E048-790C-0F9A-E720-5CBAF20F8FB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58E2D23F-B2E6-9C3E-00C0-1E94DBA89255}"/>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79C0D16F-CA3C-7FBC-24F4-8F2BC121095C}"/>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B482273E-0689-1AB6-7CA6-4EC309BD99E5}"/>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60BBBB1B-078A-C587-09D4-A6BF60A75B4E}"/>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80869AEF-9BB6-33D7-71D9-9EF7BA6B5BDE}"/>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899868F2-C973-2114-A22D-EB89A2F68A20}"/>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ED1F74C8-B300-2EEF-B786-6D3DF121C22D}"/>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0B51427D-3FCB-595B-BB48-2B39B8FE878F}"/>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C0668A42-C6EB-5176-6800-6FA108DFB946}"/>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F050370F-AF61-873A-0777-CCD4C00B2E65}"/>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BFEEF153-0BCE-063D-622C-DED28525B4F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39113B01-EBF5-E247-028B-21DFE300265C}"/>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15B6257C-5374-0E1F-F69A-14DEEF3952C7}"/>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2B14C4DC-0704-4070-45A7-78E0069A143F}"/>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3726E108-D55E-9E1D-06CE-74D4EB100621}"/>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4828BB47-FEBB-3C46-0A91-71E3A38959C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3E0BD5C0-9A44-FC5D-B16A-AF1A637A22EB}"/>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33545066-EBE4-0E03-A33C-1D20DD838D07}"/>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580619C2-E820-9DE8-0DF9-79BE43BBFC85}"/>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BA68EDE7-7455-57C7-D184-F10EF17EF19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8917CA9D-F09C-C483-FDDE-4DA81C76D094}"/>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D7BEE483-809D-55E9-B6EB-AB8783D04F24}"/>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C396A985-EEFA-209F-4831-B0A1B2F7E682}"/>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C14807C4-AFFA-6336-38DF-258D1911E499}"/>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B53EF55C-B9A8-D704-DFE8-608689C5040F}"/>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4304DDEE-4074-F2F1-0E74-282F7DDAD1B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C6D94654-4F4C-07F8-FF45-82756C8957BC}"/>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69A4B418-7714-38DE-D993-0CF77FBB50EF}"/>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08326A8B-EFC7-7C3F-7D47-BFC62125C0C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73D340CE-46D9-BC52-D643-9BFEFB7C8AF0}"/>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DCC22DEB-A3D5-EBA8-6D49-7561DD5BD0FB}"/>
              </a:ext>
            </a:extLst>
          </p:cNvPr>
          <p:cNvSpPr txBox="1"/>
          <p:nvPr/>
        </p:nvSpPr>
        <p:spPr>
          <a:xfrm>
            <a:off x="788558" y="1284188"/>
            <a:ext cx="17458736"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Methodology: Data types, covariates, &amp; parameters used in the models</a:t>
            </a:r>
            <a:endParaRPr lang="en-US" sz="5400" b="1" dirty="0">
              <a:solidFill>
                <a:schemeClr val="bg1"/>
              </a:solidFill>
              <a:latin typeface="Arial Bold"/>
              <a:ea typeface="Arial Bold"/>
              <a:cs typeface="Arial Bold"/>
              <a:sym typeface="Arial Bold"/>
            </a:endParaRPr>
          </a:p>
        </p:txBody>
      </p:sp>
      <p:graphicFrame>
        <p:nvGraphicFramePr>
          <p:cNvPr id="61" name="Content Placeholder 3">
            <a:extLst>
              <a:ext uri="{FF2B5EF4-FFF2-40B4-BE49-F238E27FC236}">
                <a16:creationId xmlns:a16="http://schemas.microsoft.com/office/drawing/2014/main" id="{656A79B6-4769-D79A-DE50-72C5CC18B7FE}"/>
              </a:ext>
            </a:extLst>
          </p:cNvPr>
          <p:cNvGraphicFramePr>
            <a:graphicFrameLocks/>
          </p:cNvGraphicFramePr>
          <p:nvPr>
            <p:extLst>
              <p:ext uri="{D42A27DB-BD31-4B8C-83A1-F6EECF244321}">
                <p14:modId xmlns:p14="http://schemas.microsoft.com/office/powerpoint/2010/main" val="3407585507"/>
              </p:ext>
            </p:extLst>
          </p:nvPr>
        </p:nvGraphicFramePr>
        <p:xfrm>
          <a:off x="788558" y="2286399"/>
          <a:ext cx="16966042" cy="7680960"/>
        </p:xfrm>
        <a:graphic>
          <a:graphicData uri="http://schemas.openxmlformats.org/drawingml/2006/table">
            <a:tbl>
              <a:tblPr firstRow="1" bandRow="1">
                <a:tableStyleId>{2D5ABB26-0587-4C30-8999-92F81FD0307C}</a:tableStyleId>
              </a:tblPr>
              <a:tblGrid>
                <a:gridCol w="998004">
                  <a:extLst>
                    <a:ext uri="{9D8B030D-6E8A-4147-A177-3AD203B41FA5}">
                      <a16:colId xmlns:a16="http://schemas.microsoft.com/office/drawing/2014/main" val="2077816797"/>
                    </a:ext>
                  </a:extLst>
                </a:gridCol>
                <a:gridCol w="3167572">
                  <a:extLst>
                    <a:ext uri="{9D8B030D-6E8A-4147-A177-3AD203B41FA5}">
                      <a16:colId xmlns:a16="http://schemas.microsoft.com/office/drawing/2014/main" val="1206023901"/>
                    </a:ext>
                  </a:extLst>
                </a:gridCol>
                <a:gridCol w="6204972">
                  <a:extLst>
                    <a:ext uri="{9D8B030D-6E8A-4147-A177-3AD203B41FA5}">
                      <a16:colId xmlns:a16="http://schemas.microsoft.com/office/drawing/2014/main" val="2767729841"/>
                    </a:ext>
                  </a:extLst>
                </a:gridCol>
                <a:gridCol w="6595494">
                  <a:extLst>
                    <a:ext uri="{9D8B030D-6E8A-4147-A177-3AD203B41FA5}">
                      <a16:colId xmlns:a16="http://schemas.microsoft.com/office/drawing/2014/main" val="2513993819"/>
                    </a:ext>
                  </a:extLst>
                </a:gridCol>
              </a:tblGrid>
              <a:tr h="370840">
                <a:tc gridSpan="4">
                  <a:txBody>
                    <a:bodyPr/>
                    <a:lstStyle/>
                    <a:p>
                      <a:r>
                        <a:rPr lang="en-KE" sz="2200" b="1" dirty="0">
                          <a:latin typeface="Arial" panose="020B0604020202020204" pitchFamily="34" charset="0"/>
                          <a:cs typeface="Arial" panose="020B0604020202020204" pitchFamily="34" charset="0"/>
                        </a:rPr>
                        <a:t>Table 1 | </a:t>
                      </a:r>
                      <a:r>
                        <a:rPr lang="en-KE" sz="2200" b="0" dirty="0">
                          <a:latin typeface="Arial" panose="020B0604020202020204" pitchFamily="34" charset="0"/>
                          <a:cs typeface="Arial" panose="020B0604020202020204" pitchFamily="34" charset="0"/>
                        </a:rPr>
                        <a:t>Data types, covariates, and parameters used in the model and their sources</a:t>
                      </a:r>
                      <a:endParaRPr lang="en-KE" sz="22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KE"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KE"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KE"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6467363"/>
                  </a:ext>
                </a:extLst>
              </a:tr>
              <a:tr h="370840">
                <a:tc>
                  <a:txBody>
                    <a:bodyPr/>
                    <a:lstStyle/>
                    <a:p>
                      <a:r>
                        <a:rPr lang="en-KE" sz="2200" b="1" dirty="0">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b="1" dirty="0">
                          <a:latin typeface="Arial" panose="020B0604020202020204" pitchFamily="34" charset="0"/>
                          <a:cs typeface="Arial" panose="020B0604020202020204" pitchFamily="34" charset="0"/>
                        </a:rPr>
                        <a:t>Data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b="1" dirty="0">
                          <a:latin typeface="Arial" panose="020B0604020202020204" pitchFamily="34" charset="0"/>
                          <a:cs typeface="Arial" panose="020B0604020202020204" pitchFamily="34" charset="0"/>
                        </a:rPr>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b="1" dirty="0">
                          <a:latin typeface="Arial" panose="020B0604020202020204" pitchFamily="34" charset="0"/>
                          <a:cs typeface="Arial" panose="020B0604020202020204" pitchFamily="34" charset="0"/>
                        </a:rPr>
                        <a:t>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278913"/>
                  </a:ext>
                </a:extLst>
              </a:tr>
              <a:tr h="370840">
                <a:tc>
                  <a:txBody>
                    <a:bodyPr/>
                    <a:lstStyle/>
                    <a:p>
                      <a:r>
                        <a:rPr lang="en-KE" sz="22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Epidemiological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Number of sites surveyed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VBNTDU, NSBDP, &amp; WHO ESPEN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5481749"/>
                  </a:ext>
                </a:extLst>
              </a:tr>
              <a:tr h="370840">
                <a:tc>
                  <a:txBody>
                    <a:bodyPr/>
                    <a:lstStyle/>
                    <a:p>
                      <a:r>
                        <a:rPr lang="en-KE" sz="22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Epidemiological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Number of individuals tested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VBNTDU, NSBDP, &amp; WHO ESPEN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5418354"/>
                  </a:ext>
                </a:extLst>
              </a:tr>
              <a:tr h="370840">
                <a:tc>
                  <a:txBody>
                    <a:bodyPr/>
                    <a:lstStyle/>
                    <a:p>
                      <a:r>
                        <a:rPr lang="en-KE" sz="2200" dirty="0">
                          <a:latin typeface="Arial" panose="020B0604020202020204" pitchFamily="34" charset="0"/>
                          <a:cs typeface="Arial" panose="020B060402020202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Epidemiological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Number of individuals 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VBNTDU, NSBDP, &amp; WHO ESPEN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393709"/>
                  </a:ext>
                </a:extLst>
              </a:tr>
              <a:tr h="370840">
                <a:tc>
                  <a:txBody>
                    <a:bodyPr/>
                    <a:lstStyle/>
                    <a:p>
                      <a:r>
                        <a:rPr lang="en-KE" sz="2200" dirty="0">
                          <a:latin typeface="Arial" panose="020B0604020202020204" pitchFamily="34" charset="0"/>
                          <a:cs typeface="Arial" panose="020B060402020202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Treatment coverage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VBNTDU, NSBDP, &amp; WHO ESPEN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8958627"/>
                  </a:ext>
                </a:extLst>
              </a:tr>
              <a:tr h="370840">
                <a:tc>
                  <a:txBody>
                    <a:bodyPr/>
                    <a:lstStyle/>
                    <a:p>
                      <a:r>
                        <a:rPr lang="en-KE" sz="2200" dirty="0">
                          <a:latin typeface="Arial" panose="020B0604020202020204" pitchFamily="34" charset="0"/>
                          <a:cs typeface="Arial" panose="020B060402020202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Number of treatment rounds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VBNTDU, NSBDP, &amp; WHO ESPEN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3093504"/>
                  </a:ext>
                </a:extLst>
              </a:tr>
              <a:tr h="370840">
                <a:tc>
                  <a:txBody>
                    <a:bodyPr/>
                    <a:lstStyle/>
                    <a:p>
                      <a:r>
                        <a:rPr lang="en-KE" sz="2200" dirty="0">
                          <a:latin typeface="Arial" panose="020B0604020202020204" pitchFamily="34" charset="0"/>
                          <a:cs typeface="Arial" panose="020B060402020202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Weighted population at grid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WorldPop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5997751"/>
                  </a:ext>
                </a:extLst>
              </a:tr>
              <a:tr h="370840">
                <a:tc>
                  <a:txBody>
                    <a:bodyPr/>
                    <a:lstStyle/>
                    <a:p>
                      <a:r>
                        <a:rPr lang="en-KE" sz="2200" dirty="0">
                          <a:latin typeface="Arial" panose="020B0604020202020204" pitchFamily="34" charset="0"/>
                          <a:cs typeface="Arial" panose="020B0604020202020204" pitchFamily="34"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Night-time 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VIIRS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0427652"/>
                  </a:ext>
                </a:extLst>
              </a:tr>
              <a:tr h="370840">
                <a:tc>
                  <a:txBody>
                    <a:bodyPr/>
                    <a:lstStyle/>
                    <a:p>
                      <a:r>
                        <a:rPr lang="en-KE" sz="2200" dirty="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Soil acidity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NASA SMAP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0679360"/>
                  </a:ext>
                </a:extLst>
              </a:tr>
              <a:tr h="370840">
                <a:tc>
                  <a:txBody>
                    <a:bodyPr/>
                    <a:lstStyle/>
                    <a:p>
                      <a:r>
                        <a:rPr lang="en-KE" sz="2200" dirty="0">
                          <a:latin typeface="Arial" panose="020B0604020202020204" pitchFamily="34" charset="0"/>
                          <a:cs typeface="Arial" panose="020B0604020202020204" pitchFamily="34" charset="0"/>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Soil moisture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iSDA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8011050"/>
                  </a:ext>
                </a:extLst>
              </a:tr>
              <a:tr h="370840">
                <a:tc>
                  <a:txBody>
                    <a:bodyPr/>
                    <a:lstStyle/>
                    <a:p>
                      <a:r>
                        <a:rPr lang="en-KE" sz="2200" dirty="0">
                          <a:latin typeface="Arial" panose="020B0604020202020204" pitchFamily="34" charset="0"/>
                          <a:cs typeface="Arial" panose="020B0604020202020204" pitchFamily="34"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Enhanced vegetation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Landsat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535196"/>
                  </a:ext>
                </a:extLst>
              </a:tr>
              <a:tr h="370840">
                <a:tc>
                  <a:txBody>
                    <a:bodyPr/>
                    <a:lstStyle/>
                    <a:p>
                      <a:r>
                        <a:rPr lang="en-KE" sz="2200" dirty="0">
                          <a:latin typeface="Arial" panose="020B0604020202020204" pitchFamily="34" charset="0"/>
                          <a:cs typeface="Arial" panose="020B0604020202020204" pitchFamily="3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Elevation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NASA SRTM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457790"/>
                  </a:ext>
                </a:extLst>
              </a:tr>
              <a:tr h="370840">
                <a:tc>
                  <a:txBody>
                    <a:bodyPr/>
                    <a:lstStyle/>
                    <a:p>
                      <a:r>
                        <a:rPr lang="en-KE" sz="2200" dirty="0">
                          <a:latin typeface="Arial" panose="020B0604020202020204" pitchFamily="34" charset="0"/>
                          <a:cs typeface="Arial" panose="020B0604020202020204" pitchFamily="34" charset="0"/>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LST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Climatic Research Unit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7969558"/>
                  </a:ext>
                </a:extLst>
              </a:tr>
              <a:tr h="370840">
                <a:tc>
                  <a:txBody>
                    <a:bodyPr/>
                    <a:lstStyle/>
                    <a:p>
                      <a:r>
                        <a:rPr lang="en-KE" sz="2200" dirty="0">
                          <a:latin typeface="Arial" panose="020B0604020202020204" pitchFamily="34" charset="0"/>
                          <a:cs typeface="Arial" panose="020B0604020202020204"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Covariate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LST (diurnal difference)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Climatic Research Unit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9481480"/>
                  </a:ext>
                </a:extLst>
              </a:tr>
              <a:tr h="370840">
                <a:tc>
                  <a:txBody>
                    <a:bodyPr/>
                    <a:lstStyle/>
                    <a:p>
                      <a:r>
                        <a:rPr lang="en-KE" sz="2200" dirty="0">
                          <a:latin typeface="Arial" panose="020B0604020202020204" pitchFamily="34" charset="0"/>
                          <a:cs typeface="Arial" panose="020B0604020202020204" pitchFamily="34"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Distance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Distance to water body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Digital Chart of the World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4535169"/>
                  </a:ext>
                </a:extLst>
              </a:tr>
              <a:tr h="370840">
                <a:tc>
                  <a:txBody>
                    <a:bodyPr/>
                    <a:lstStyle/>
                    <a:p>
                      <a:r>
                        <a:rPr lang="en-KE" sz="2200" dirty="0">
                          <a:latin typeface="Arial" panose="020B0604020202020204" pitchFamily="34" charset="0"/>
                          <a:cs typeface="Arial" panose="020B0604020202020204" pitchFamily="34"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WASH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Improved water sources coverage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DHS Spatial Data Repository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0104913"/>
                  </a:ext>
                </a:extLst>
              </a:tr>
              <a:tr h="370840">
                <a:tc>
                  <a:txBody>
                    <a:bodyPr/>
                    <a:lstStyle/>
                    <a:p>
                      <a:r>
                        <a:rPr lang="en-KE" sz="2200" dirty="0">
                          <a:latin typeface="Arial" panose="020B0604020202020204" pitchFamily="34" charset="0"/>
                          <a:cs typeface="Arial" panose="020B0604020202020204" pitchFamily="34" charset="0"/>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WASH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KE" sz="2200" dirty="0">
                          <a:latin typeface="Arial" panose="020B0604020202020204" pitchFamily="34" charset="0"/>
                          <a:cs typeface="Arial" panose="020B0604020202020204" pitchFamily="34" charset="0"/>
                        </a:rPr>
                        <a:t>Open defecation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sz="2200" dirty="0">
                          <a:latin typeface="Arial" panose="020B0604020202020204" pitchFamily="34" charset="0"/>
                          <a:cs typeface="Arial" panose="020B0604020202020204" pitchFamily="34" charset="0"/>
                        </a:rPr>
                        <a:t>DHS Spatial Data Repository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7777577"/>
                  </a:ext>
                </a:extLst>
              </a:tr>
            </a:tbl>
          </a:graphicData>
        </a:graphic>
      </p:graphicFrame>
    </p:spTree>
    <p:extLst>
      <p:ext uri="{BB962C8B-B14F-4D97-AF65-F5344CB8AC3E}">
        <p14:creationId xmlns:p14="http://schemas.microsoft.com/office/powerpoint/2010/main" val="2680429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2FE8-BB6C-D2D2-61AF-2F0DDB2B62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C52D896-F83E-58E5-8122-2BCF0DBCC833}"/>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FF6C6566-738C-B01E-9209-ACAC877854E0}"/>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313E5DB0-07EF-4262-09EB-6274A89FFA41}"/>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72411F40-7EB2-2812-2884-D5AD4C01F965}"/>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BA13FA55-9882-3EF9-DC15-123AAA3C05DB}"/>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A4DEA291-8CB7-3C63-232D-2D06F8D0383D}"/>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AF4C54CA-C82C-CE49-84C7-8B059AD2D76E}"/>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71BE0D9A-5295-8F9E-7642-77CA66910923}"/>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C2B86B28-3729-DB69-713D-A828DF364205}"/>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A98A3CE9-BEF6-D928-DBCF-1B096DD1F4A4}"/>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AA7FFB13-7955-55D5-7690-C42D87013500}"/>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69CB41E-E8C0-9C3F-C806-E5E8AC24713F}"/>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8A85B9A8-4956-FF52-4439-440604A5809D}"/>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76668120-ECC4-8518-882F-CF32465A6D7F}"/>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C8AE7E6A-3263-DD1B-047D-A310AEB7A142}"/>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5F5F9D76-8AE5-A7E5-1FCC-2CDCD50BD369}"/>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498FB740-26BA-91ED-8251-E64006F56E53}"/>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A53089CE-DA5D-CDD3-A887-022222FC94B8}"/>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5CCD9192-CC5E-0A53-D3C7-596B4D7D15DB}"/>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2C779809-35A9-4F16-7EEA-AFC666EFB7F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316EC00A-9030-396F-F1F6-DBD1AA42698B}"/>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EB54EB93-4BB2-BE63-0FF9-927D80A7F58B}"/>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C1D6586E-D622-91AA-1191-CDCB00F40AEA}"/>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2D957D61-B991-21D0-360A-8FE34D1BDB25}"/>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89C68B42-B01B-177E-AF84-135AFB86B565}"/>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CDEC5C79-A27C-405D-F5CA-25A68C2BBC3B}"/>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3200DE99-F05B-4D00-76E2-7947E86B2FD1}"/>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41EBA9CB-2851-C344-3241-8A25386D89C3}"/>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3D44CD6F-3C71-B0A5-A9C5-9686CEF7C7A9}"/>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09F6FB50-0883-4F36-5215-571E8EE6A528}"/>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7E378963-6221-BDA6-8308-6A5C40DDA855}"/>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84D25208-0844-47F3-F2D5-9B1A09C68247}"/>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B5145B80-E8EE-C56B-D1F0-A12650BC9C39}"/>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5BA57989-EB09-E4CD-9529-43644E70A382}"/>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C7CF28BE-AE71-A4FB-4935-BD7BBB680D0B}"/>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C4EE8443-1979-F450-B954-C23C47141773}"/>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4D9EBA51-309B-ED13-F3CE-06DF479BA898}"/>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79B817F4-570D-E980-956B-DDD2F0B46D7B}"/>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8198B449-DBF8-DC78-A2D7-25A2A73F2ABF}"/>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39C10F61-7E87-2F38-B639-05C771C68CE1}"/>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ED812844-5452-2C6E-B5DF-36527B4AE040}"/>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2E9B5E00-C939-CC5C-6C68-338515578448}"/>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9578E149-1444-D336-F8D5-29F037290548}"/>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EA5303CA-8209-FEFC-27B6-1BD5FD05A067}"/>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9C477CBE-F87D-5A27-C0EA-33243DD9DDFE}"/>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1BFC7376-5331-8AB9-5B00-7BC483C78540}"/>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5A64FED1-DA60-A785-143E-32FAB8DE39C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56D726D3-4C6A-7F49-7E16-3A938A02871F}"/>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AAB03A53-A55C-7EA5-4A4C-261BF8BDA1F3}"/>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C4CA5FC0-F84E-DD7F-E452-39B185911898}"/>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82A4D135-8FDC-3580-9F00-5D4437EF5C94}"/>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C4C06400-FEDA-D449-FD8E-DB2F1970DDAA}"/>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A1A2AFB9-9A6A-096F-7556-6AFF6003C27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2203179A-3F9A-2309-9912-37D76C922FA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mc:AlternateContent xmlns:mc="http://schemas.openxmlformats.org/markup-compatibility/2006">
        <mc:Choice xmlns:a14="http://schemas.microsoft.com/office/drawing/2010/main" Requires="a14">
          <p:sp>
            <p:nvSpPr>
              <p:cNvPr id="57" name="TextBox 57">
                <a:extLst>
                  <a:ext uri="{FF2B5EF4-FFF2-40B4-BE49-F238E27FC236}">
                    <a16:creationId xmlns:a16="http://schemas.microsoft.com/office/drawing/2014/main" id="{465FD91E-01C3-F036-582D-98AC5625244B}"/>
                  </a:ext>
                </a:extLst>
              </p:cNvPr>
              <p:cNvSpPr txBox="1"/>
              <p:nvPr/>
            </p:nvSpPr>
            <p:spPr>
              <a:xfrm>
                <a:off x="407941" y="2443396"/>
                <a:ext cx="17472117" cy="7427418"/>
              </a:xfrm>
              <a:prstGeom prst="rect">
                <a:avLst/>
              </a:prstGeom>
            </p:spPr>
            <p:txBody>
              <a:bodyPr wrap="square" lIns="0" tIns="0" rIns="0" bIns="0" rtlCol="0" anchor="t">
                <a:spAutoFit/>
              </a:bodyPr>
              <a:lstStyle/>
              <a:p>
                <a:pPr marL="801670" lvl="1" indent="-400835" algn="l">
                  <a:lnSpc>
                    <a:spcPct val="150000"/>
                  </a:lnSpc>
                  <a:buFont typeface="Arial"/>
                  <a:buChar char="•"/>
                </a:pPr>
                <a:r>
                  <a:rPr lang="en-KE" sz="2400" dirty="0">
                    <a:solidFill>
                      <a:srgbClr val="000000"/>
                    </a:solidFill>
                    <a:latin typeface="Arial"/>
                    <a:cs typeface="Arial"/>
                  </a:rPr>
                  <a:t>We used the </a:t>
                </a:r>
                <a:r>
                  <a:rPr lang="en-KE" sz="2400" b="1" dirty="0">
                    <a:solidFill>
                      <a:srgbClr val="000000"/>
                    </a:solidFill>
                    <a:latin typeface="Arial"/>
                    <a:cs typeface="Arial"/>
                  </a:rPr>
                  <a:t>harmonized datasets </a:t>
                </a:r>
                <a:r>
                  <a:rPr lang="en-KE" sz="2400" dirty="0">
                    <a:solidFill>
                      <a:srgbClr val="000000"/>
                    </a:solidFill>
                    <a:latin typeface="Arial"/>
                    <a:cs typeface="Arial"/>
                  </a:rPr>
                  <a:t>and the spatially varying </a:t>
                </a:r>
                <a:r>
                  <a:rPr lang="en-KE" sz="2400" b="1" dirty="0">
                    <a:solidFill>
                      <a:srgbClr val="000000"/>
                    </a:solidFill>
                    <a:latin typeface="Arial"/>
                    <a:cs typeface="Arial"/>
                  </a:rPr>
                  <a:t>covariates</a:t>
                </a:r>
                <a:r>
                  <a:rPr lang="en-KE" sz="2400" dirty="0">
                    <a:solidFill>
                      <a:srgbClr val="000000"/>
                    </a:solidFill>
                    <a:latin typeface="Arial"/>
                    <a:cs typeface="Arial"/>
                  </a:rPr>
                  <a:t> to fit a suite of MBG models to predict the </a:t>
                </a:r>
                <a:r>
                  <a:rPr lang="en-KE" sz="2400" b="1" u="sng" dirty="0">
                    <a:solidFill>
                      <a:srgbClr val="000000"/>
                    </a:solidFill>
                    <a:latin typeface="Arial"/>
                    <a:cs typeface="Arial"/>
                  </a:rPr>
                  <a:t>infection risk</a:t>
                </a:r>
                <a:r>
                  <a:rPr lang="en-KE" sz="2400" dirty="0">
                    <a:solidFill>
                      <a:srgbClr val="000000"/>
                    </a:solidFill>
                    <a:latin typeface="Arial"/>
                    <a:cs typeface="Arial"/>
                  </a:rPr>
                  <a:t> and </a:t>
                </a:r>
                <a:r>
                  <a:rPr lang="en-KE" sz="2400" b="1" u="sng" dirty="0">
                    <a:solidFill>
                      <a:srgbClr val="000000"/>
                    </a:solidFill>
                    <a:latin typeface="Arial"/>
                    <a:cs typeface="Arial"/>
                  </a:rPr>
                  <a:t>treatment requirements</a:t>
                </a:r>
                <a:r>
                  <a:rPr lang="en-KE" sz="2400" dirty="0">
                    <a:solidFill>
                      <a:srgbClr val="000000"/>
                    </a:solidFill>
                    <a:latin typeface="Arial"/>
                    <a:cs typeface="Arial"/>
                  </a:rPr>
                  <a:t> for STH and SCH in Kenya.</a:t>
                </a:r>
              </a:p>
              <a:p>
                <a:pPr marL="801670" lvl="1" indent="-400835" algn="l">
                  <a:lnSpc>
                    <a:spcPct val="150000"/>
                  </a:lnSpc>
                  <a:buFont typeface="Arial"/>
                  <a:buChar char="•"/>
                </a:pPr>
                <a:r>
                  <a:rPr lang="en-KE" sz="2400" dirty="0">
                    <a:solidFill>
                      <a:srgbClr val="000000"/>
                    </a:solidFill>
                    <a:latin typeface="Arial"/>
                    <a:cs typeface="Arial"/>
                  </a:rPr>
                  <a:t>This modelling exercise is necessary to help quantify and </a:t>
                </a:r>
                <a:r>
                  <a:rPr lang="en-GB" sz="2400" dirty="0">
                    <a:solidFill>
                      <a:srgbClr val="000000"/>
                    </a:solidFill>
                    <a:latin typeface="Arial"/>
                    <a:cs typeface="Arial"/>
                  </a:rPr>
                  <a:t>delineate</a:t>
                </a:r>
                <a:r>
                  <a:rPr lang="en-KE" sz="2400" dirty="0">
                    <a:solidFill>
                      <a:srgbClr val="000000"/>
                    </a:solidFill>
                    <a:latin typeface="Arial"/>
                    <a:cs typeface="Arial"/>
                  </a:rPr>
                  <a:t> treatment areas to aid programmatic decisions.</a:t>
                </a:r>
              </a:p>
              <a:p>
                <a:pPr marL="801670" lvl="1" indent="-400835" algn="l">
                  <a:lnSpc>
                    <a:spcPct val="150000"/>
                  </a:lnSpc>
                  <a:buFont typeface="Arial"/>
                  <a:buChar char="•"/>
                </a:pPr>
                <a:r>
                  <a:rPr lang="en-GB" sz="2400" dirty="0">
                    <a:solidFill>
                      <a:srgbClr val="000000"/>
                    </a:solidFill>
                    <a:latin typeface="Arial"/>
                    <a:cs typeface="Arial"/>
                  </a:rPr>
                  <a:t>A </a:t>
                </a:r>
                <a:r>
                  <a:rPr lang="en-GB" sz="2400" b="1" dirty="0">
                    <a:solidFill>
                      <a:srgbClr val="000000"/>
                    </a:solidFill>
                    <a:latin typeface="Arial"/>
                    <a:cs typeface="Arial"/>
                  </a:rPr>
                  <a:t>geostatistical</a:t>
                </a:r>
                <a:r>
                  <a:rPr lang="en-KE" sz="2400" b="1" dirty="0">
                    <a:solidFill>
                      <a:srgbClr val="000000"/>
                    </a:solidFill>
                    <a:latin typeface="Arial"/>
                    <a:cs typeface="Arial"/>
                  </a:rPr>
                  <a:t> modelling </a:t>
                </a:r>
                <a:r>
                  <a:rPr lang="en-GB" sz="2400" b="1" dirty="0">
                    <a:solidFill>
                      <a:srgbClr val="000000"/>
                    </a:solidFill>
                    <a:latin typeface="Arial"/>
                    <a:cs typeface="Arial"/>
                  </a:rPr>
                  <a:t>framework</a:t>
                </a:r>
                <a:r>
                  <a:rPr lang="en-KE" sz="2400" b="1" dirty="0">
                    <a:solidFill>
                      <a:srgbClr val="000000"/>
                    </a:solidFill>
                    <a:latin typeface="Arial"/>
                    <a:cs typeface="Arial"/>
                  </a:rPr>
                  <a:t> </a:t>
                </a:r>
                <a:r>
                  <a:rPr lang="en-KE" sz="2400" dirty="0">
                    <a:solidFill>
                      <a:srgbClr val="000000"/>
                    </a:solidFill>
                    <a:latin typeface="Arial"/>
                    <a:cs typeface="Arial"/>
                  </a:rPr>
                  <a:t>is preferred since it usually leads to better predictive performance.</a:t>
                </a:r>
              </a:p>
              <a:p>
                <a:pPr marL="801670" lvl="1" indent="-400835" algn="l">
                  <a:lnSpc>
                    <a:spcPct val="150000"/>
                  </a:lnSpc>
                  <a:buFont typeface="Arial"/>
                  <a:buChar char="•"/>
                </a:pPr>
                <a:r>
                  <a:rPr lang="en-KE" sz="2400" dirty="0">
                    <a:solidFill>
                      <a:srgbClr val="000000"/>
                    </a:solidFill>
                    <a:latin typeface="Arial"/>
                    <a:cs typeface="Arial"/>
                  </a:rPr>
                  <a:t>For </a:t>
                </a:r>
                <a:r>
                  <a:rPr lang="en-GB" sz="2400" dirty="0">
                    <a:solidFill>
                      <a:srgbClr val="000000"/>
                    </a:solidFill>
                    <a:latin typeface="Arial"/>
                    <a:cs typeface="Arial"/>
                  </a:rPr>
                  <a:t>binomial</a:t>
                </a:r>
                <a:r>
                  <a:rPr lang="en-KE" sz="2400" dirty="0">
                    <a:solidFill>
                      <a:srgbClr val="000000"/>
                    </a:solidFill>
                    <a:latin typeface="Arial"/>
                    <a:cs typeface="Arial"/>
                  </a:rPr>
                  <a:t> data, </a:t>
                </a:r>
                <a14:m>
                  <m:oMath xmlns:m="http://schemas.openxmlformats.org/officeDocument/2006/math">
                    <m:sSub>
                      <m:sSubPr>
                        <m:ctrlPr>
                          <a:rPr lang="en-KE" sz="2400" smtClean="0">
                            <a:solidFill>
                              <a:srgbClr val="0432FF"/>
                            </a:solidFill>
                          </a:rPr>
                        </m:ctrlPr>
                      </m:sSubPr>
                      <m:e>
                        <m:r>
                          <a:rPr lang="en-GB" sz="2400">
                            <a:solidFill>
                              <a:srgbClr val="0432FF"/>
                            </a:solidFill>
                          </a:rPr>
                          <m:t>𝑌</m:t>
                        </m:r>
                      </m:e>
                      <m:sub>
                        <m:r>
                          <a:rPr lang="en-GB" sz="2400">
                            <a:solidFill>
                              <a:srgbClr val="0432FF"/>
                            </a:solidFill>
                          </a:rPr>
                          <m:t>𝑖</m:t>
                        </m:r>
                      </m:sub>
                    </m:sSub>
                    <m:r>
                      <a:rPr lang="en-KE" sz="2400">
                        <a:solidFill>
                          <a:srgbClr val="0432FF"/>
                        </a:solidFill>
                      </a:rPr>
                      <m:t>~</m:t>
                    </m:r>
                    <m:r>
                      <a:rPr lang="en-GB" sz="2400">
                        <a:solidFill>
                          <a:srgbClr val="0432FF"/>
                        </a:solidFill>
                      </a:rPr>
                      <m:t>𝐵𝑖𝑛</m:t>
                    </m:r>
                    <m:d>
                      <m:dPr>
                        <m:ctrlPr>
                          <a:rPr lang="en-GB" sz="2400" i="1">
                            <a:solidFill>
                              <a:srgbClr val="0432FF"/>
                            </a:solidFill>
                          </a:rPr>
                        </m:ctrlPr>
                      </m:dPr>
                      <m:e>
                        <m:sSub>
                          <m:sSubPr>
                            <m:ctrlPr>
                              <a:rPr lang="en-GB" sz="2400">
                                <a:solidFill>
                                  <a:srgbClr val="0432FF"/>
                                </a:solidFill>
                              </a:rPr>
                            </m:ctrlPr>
                          </m:sSubPr>
                          <m:e>
                            <m:r>
                              <a:rPr lang="en-GB" sz="2400">
                                <a:solidFill>
                                  <a:srgbClr val="0432FF"/>
                                </a:solidFill>
                              </a:rPr>
                              <m:t>𝑁</m:t>
                            </m:r>
                          </m:e>
                          <m:sub>
                            <m:r>
                              <a:rPr lang="en-GB" sz="2400">
                                <a:solidFill>
                                  <a:srgbClr val="0432FF"/>
                                </a:solidFill>
                              </a:rPr>
                              <m:t>𝑖</m:t>
                            </m:r>
                          </m:sub>
                        </m:sSub>
                        <m:r>
                          <a:rPr lang="en-GB" sz="2400">
                            <a:solidFill>
                              <a:srgbClr val="0432FF"/>
                            </a:solidFill>
                          </a:rPr>
                          <m:t>,</m:t>
                        </m:r>
                        <m:sSub>
                          <m:sSubPr>
                            <m:ctrlPr>
                              <a:rPr lang="en-GB" sz="2400">
                                <a:solidFill>
                                  <a:srgbClr val="0432FF"/>
                                </a:solidFill>
                              </a:rPr>
                            </m:ctrlPr>
                          </m:sSubPr>
                          <m:e>
                            <m:r>
                              <a:rPr lang="en-GB" sz="2400">
                                <a:solidFill>
                                  <a:srgbClr val="0432FF"/>
                                </a:solidFill>
                              </a:rPr>
                              <m:t>𝑝</m:t>
                            </m:r>
                          </m:e>
                          <m:sub>
                            <m:r>
                              <a:rPr lang="en-GB" sz="2400">
                                <a:solidFill>
                                  <a:srgbClr val="0432FF"/>
                                </a:solidFill>
                              </a:rPr>
                              <m:t>𝑖</m:t>
                            </m:r>
                          </m:sub>
                        </m:sSub>
                      </m:e>
                    </m:d>
                  </m:oMath>
                </a14:m>
                <a:endParaRPr lang="en-GB" sz="2400" dirty="0">
                  <a:solidFill>
                    <a:srgbClr val="000000"/>
                  </a:solidFill>
                  <a:latin typeface="Arial"/>
                </a:endParaRPr>
              </a:p>
              <a:p>
                <a:pPr marL="801670" lvl="1" indent="-400835" algn="l">
                  <a:lnSpc>
                    <a:spcPct val="150000"/>
                  </a:lnSpc>
                  <a:buFont typeface="Arial"/>
                  <a:buChar char="•"/>
                </a:pPr>
                <a:r>
                  <a:rPr lang="en-KE" sz="2400" dirty="0">
                    <a:solidFill>
                      <a:srgbClr val="000000"/>
                    </a:solidFill>
                    <a:latin typeface="Arial"/>
                    <a:cs typeface="Arial"/>
                  </a:rPr>
                  <a:t>The prevalence surface is modelled through logistic regression with covariate and spatial effects, </a:t>
                </a:r>
                <a:endParaRPr lang="en-GB" sz="2400" dirty="0">
                  <a:solidFill>
                    <a:srgbClr val="000000"/>
                  </a:solidFill>
                </a:endParaRPr>
              </a:p>
              <a:p>
                <a:pPr marL="400835" lvl="1" algn="l">
                  <a:lnSpc>
                    <a:spcPct val="150000"/>
                  </a:lnSpc>
                </a:pPr>
                <a14:m>
                  <m:oMathPara xmlns:m="http://schemas.openxmlformats.org/officeDocument/2006/math">
                    <m:oMathParaPr>
                      <m:jc m:val="centerGroup"/>
                    </m:oMathParaPr>
                    <m:oMath xmlns:m="http://schemas.openxmlformats.org/officeDocument/2006/math">
                      <m:r>
                        <a:rPr lang="en-GB" sz="2400" smtClean="0">
                          <a:solidFill>
                            <a:srgbClr val="0432FF"/>
                          </a:solidFill>
                        </a:rPr>
                        <m:t>𝑙𝑜𝑔𝑖𝑡</m:t>
                      </m:r>
                      <m:d>
                        <m:dPr>
                          <m:ctrlPr>
                            <a:rPr lang="en-GB" sz="2400">
                              <a:solidFill>
                                <a:srgbClr val="0432FF"/>
                              </a:solidFill>
                            </a:rPr>
                          </m:ctrlPr>
                        </m:dPr>
                        <m:e>
                          <m:sSub>
                            <m:sSubPr>
                              <m:ctrlPr>
                                <a:rPr lang="en-GB" sz="2400">
                                  <a:solidFill>
                                    <a:srgbClr val="0432FF"/>
                                  </a:solidFill>
                                </a:rPr>
                              </m:ctrlPr>
                            </m:sSubPr>
                            <m:e>
                              <m:r>
                                <a:rPr lang="en-GB" sz="2400">
                                  <a:solidFill>
                                    <a:srgbClr val="0432FF"/>
                                  </a:solidFill>
                                </a:rPr>
                                <m:t>𝑝</m:t>
                              </m:r>
                            </m:e>
                            <m:sub>
                              <m:r>
                                <a:rPr lang="en-GB" sz="2400">
                                  <a:solidFill>
                                    <a:srgbClr val="0432FF"/>
                                  </a:solidFill>
                                </a:rPr>
                                <m:t>𝑖</m:t>
                              </m:r>
                            </m:sub>
                          </m:sSub>
                        </m:e>
                      </m:d>
                      <m:r>
                        <a:rPr lang="en-GB" sz="2400">
                          <a:solidFill>
                            <a:srgbClr val="0432FF"/>
                          </a:solidFill>
                        </a:rPr>
                        <m:t>=</m:t>
                      </m:r>
                      <m:sSub>
                        <m:sSubPr>
                          <m:ctrlPr>
                            <a:rPr lang="en-GB" sz="2400">
                              <a:solidFill>
                                <a:srgbClr val="0432FF"/>
                              </a:solidFill>
                            </a:rPr>
                          </m:ctrlPr>
                        </m:sSubPr>
                        <m:e>
                          <m:r>
                            <a:rPr lang="en-GB" sz="2400">
                              <a:solidFill>
                                <a:srgbClr val="0432FF"/>
                              </a:solidFill>
                            </a:rPr>
                            <m:t>𝛽</m:t>
                          </m:r>
                        </m:e>
                        <m:sub>
                          <m:r>
                            <a:rPr lang="en-GB" sz="2400">
                              <a:solidFill>
                                <a:srgbClr val="0432FF"/>
                              </a:solidFill>
                            </a:rPr>
                            <m:t>0</m:t>
                          </m:r>
                        </m:sub>
                      </m:sSub>
                      <m:r>
                        <a:rPr lang="en-GB" sz="2400">
                          <a:solidFill>
                            <a:srgbClr val="0432FF"/>
                          </a:solidFill>
                        </a:rPr>
                        <m:t>+</m:t>
                      </m:r>
                      <m:r>
                        <a:rPr lang="en-GB" sz="2400">
                          <a:solidFill>
                            <a:srgbClr val="0432FF"/>
                          </a:solidFill>
                        </a:rPr>
                        <m:t>𝐹</m:t>
                      </m:r>
                      <m:d>
                        <m:dPr>
                          <m:ctrlPr>
                            <a:rPr lang="en-GB" sz="2400">
                              <a:solidFill>
                                <a:srgbClr val="0432FF"/>
                              </a:solidFill>
                            </a:rPr>
                          </m:ctrlPr>
                        </m:dPr>
                        <m:e>
                          <m:sSub>
                            <m:sSubPr>
                              <m:ctrlPr>
                                <a:rPr lang="en-GB" sz="2400">
                                  <a:solidFill>
                                    <a:srgbClr val="0432FF"/>
                                  </a:solidFill>
                                </a:rPr>
                              </m:ctrlPr>
                            </m:sSubPr>
                            <m:e>
                              <m:r>
                                <a:rPr lang="en-GB" sz="2400">
                                  <a:solidFill>
                                    <a:srgbClr val="0432FF"/>
                                  </a:solidFill>
                                </a:rPr>
                                <m:t>𝑋</m:t>
                              </m:r>
                            </m:e>
                            <m:sub>
                              <m:r>
                                <a:rPr lang="en-GB" sz="2400">
                                  <a:solidFill>
                                    <a:srgbClr val="0432FF"/>
                                  </a:solidFill>
                                </a:rPr>
                                <m:t>𝑙𝑜𝑐</m:t>
                              </m:r>
                              <m:d>
                                <m:dPr>
                                  <m:ctrlPr>
                                    <a:rPr lang="en-GB" sz="2400">
                                      <a:solidFill>
                                        <a:srgbClr val="0432FF"/>
                                      </a:solidFill>
                                    </a:rPr>
                                  </m:ctrlPr>
                                </m:dPr>
                                <m:e>
                                  <m:r>
                                    <a:rPr lang="en-GB" sz="2400">
                                      <a:solidFill>
                                        <a:srgbClr val="0432FF"/>
                                      </a:solidFill>
                                    </a:rPr>
                                    <m:t>𝑖</m:t>
                                  </m:r>
                                </m:e>
                              </m:d>
                            </m:sub>
                          </m:sSub>
                        </m:e>
                      </m:d>
                      <m:r>
                        <a:rPr lang="en-GB" sz="2400">
                          <a:solidFill>
                            <a:srgbClr val="0432FF"/>
                          </a:solidFill>
                        </a:rPr>
                        <m:t>+</m:t>
                      </m:r>
                      <m:sSub>
                        <m:sSubPr>
                          <m:ctrlPr>
                            <a:rPr lang="en-GB" sz="2400">
                              <a:solidFill>
                                <a:srgbClr val="0432FF"/>
                              </a:solidFill>
                            </a:rPr>
                          </m:ctrlPr>
                        </m:sSubPr>
                        <m:e>
                          <m:r>
                            <a:rPr lang="en-GB" sz="2400">
                              <a:solidFill>
                                <a:srgbClr val="0432FF"/>
                              </a:solidFill>
                            </a:rPr>
                            <m:t>𝑍</m:t>
                          </m:r>
                        </m:e>
                        <m:sub>
                          <m:r>
                            <a:rPr lang="en-GB" sz="2400">
                              <a:solidFill>
                                <a:srgbClr val="0432FF"/>
                              </a:solidFill>
                            </a:rPr>
                            <m:t>𝑙𝑜𝑐</m:t>
                          </m:r>
                          <m:r>
                            <a:rPr lang="en-GB" sz="2400">
                              <a:solidFill>
                                <a:srgbClr val="0432FF"/>
                              </a:solidFill>
                            </a:rPr>
                            <m:t>(</m:t>
                          </m:r>
                          <m:r>
                            <a:rPr lang="en-GB" sz="2400">
                              <a:solidFill>
                                <a:srgbClr val="0432FF"/>
                              </a:solidFill>
                            </a:rPr>
                            <m:t>𝑖</m:t>
                          </m:r>
                          <m:r>
                            <a:rPr lang="en-GB" sz="2400">
                              <a:solidFill>
                                <a:srgbClr val="0432FF"/>
                              </a:solidFill>
                            </a:rPr>
                            <m:t>)</m:t>
                          </m:r>
                        </m:sub>
                      </m:sSub>
                      <m:r>
                        <a:rPr lang="en-GB" sz="2400">
                          <a:solidFill>
                            <a:srgbClr val="0432FF"/>
                          </a:solidFill>
                        </a:rPr>
                        <m:t>+</m:t>
                      </m:r>
                      <m:sSub>
                        <m:sSubPr>
                          <m:ctrlPr>
                            <a:rPr lang="en-GB" sz="2400">
                              <a:solidFill>
                                <a:srgbClr val="0432FF"/>
                              </a:solidFill>
                            </a:rPr>
                          </m:ctrlPr>
                        </m:sSubPr>
                        <m:e>
                          <m:r>
                            <a:rPr lang="en-GB" sz="2400">
                              <a:solidFill>
                                <a:srgbClr val="0432FF"/>
                              </a:solidFill>
                            </a:rPr>
                            <m:t>𝜖</m:t>
                          </m:r>
                        </m:e>
                        <m:sub>
                          <m:r>
                            <a:rPr lang="en-GB" sz="2400">
                              <a:solidFill>
                                <a:srgbClr val="0432FF"/>
                              </a:solidFill>
                            </a:rPr>
                            <m:t>𝑖</m:t>
                          </m:r>
                        </m:sub>
                      </m:sSub>
                    </m:oMath>
                  </m:oMathPara>
                </a14:m>
                <a:endParaRPr lang="en-KE" sz="2400" dirty="0">
                  <a:solidFill>
                    <a:srgbClr val="0432FF"/>
                  </a:solidFill>
                  <a:latin typeface="Arial"/>
                  <a:cs typeface="Arial"/>
                </a:endParaRPr>
              </a:p>
              <a:p>
                <a:pPr marL="801670" lvl="1" indent="-400835" algn="l">
                  <a:lnSpc>
                    <a:spcPct val="150000"/>
                  </a:lnSpc>
                  <a:buFont typeface="Arial"/>
                  <a:buChar char="•"/>
                </a:pPr>
                <a:r>
                  <a:rPr lang="en-KE" sz="2400" dirty="0">
                    <a:solidFill>
                      <a:srgbClr val="000000"/>
                    </a:solidFill>
                    <a:latin typeface="Arial"/>
                    <a:cs typeface="Arial"/>
                  </a:rPr>
                  <a:t>Three covariate fitting methods were tested:</a:t>
                </a:r>
              </a:p>
              <a:p>
                <a:pPr marL="1315235" lvl="2" indent="-457200">
                  <a:lnSpc>
                    <a:spcPct val="150000"/>
                  </a:lnSpc>
                  <a:buFont typeface="+mj-lt"/>
                  <a:buAutoNum type="arabicPeriod"/>
                </a:pPr>
                <a:r>
                  <a:rPr lang="en-KE" sz="2400" b="1" dirty="0">
                    <a:solidFill>
                      <a:srgbClr val="000000"/>
                    </a:solidFill>
                    <a:latin typeface="Arial"/>
                    <a:cs typeface="Arial"/>
                  </a:rPr>
                  <a:t>Gaussian process (GP) only</a:t>
                </a:r>
                <a:r>
                  <a:rPr lang="en-KE" sz="2400" dirty="0">
                    <a:solidFill>
                      <a:srgbClr val="000000"/>
                    </a:solidFill>
                    <a:latin typeface="Arial"/>
                    <a:cs typeface="Arial"/>
                  </a:rPr>
                  <a:t>: No space-varying covariates</a:t>
                </a:r>
              </a:p>
              <a:p>
                <a:pPr marL="1315235" lvl="2" indent="-457200">
                  <a:lnSpc>
                    <a:spcPct val="150000"/>
                  </a:lnSpc>
                  <a:buFont typeface="+mj-lt"/>
                  <a:buAutoNum type="arabicPeriod"/>
                </a:pPr>
                <a:r>
                  <a:rPr lang="en-KE" sz="2400" b="1" dirty="0">
                    <a:solidFill>
                      <a:srgbClr val="000000"/>
                    </a:solidFill>
                    <a:latin typeface="Arial"/>
                    <a:cs typeface="Arial"/>
                  </a:rPr>
                  <a:t>Generalized linear model (GLM)</a:t>
                </a:r>
                <a:r>
                  <a:rPr lang="en-KE" sz="2400" dirty="0">
                    <a:solidFill>
                      <a:srgbClr val="000000"/>
                    </a:solidFill>
                    <a:latin typeface="Arial"/>
                    <a:cs typeface="Arial"/>
                  </a:rPr>
                  <a:t>: A linear combination of covariates, </a:t>
                </a:r>
                <a14:m>
                  <m:oMath xmlns:m="http://schemas.openxmlformats.org/officeDocument/2006/math">
                    <m:acc>
                      <m:accPr>
                        <m:chr m:val="⃑"/>
                        <m:ctrlPr>
                          <a:rPr lang="en-KE" sz="2400" smtClean="0">
                            <a:solidFill>
                              <a:srgbClr val="0432FF"/>
                            </a:solidFill>
                          </a:rPr>
                        </m:ctrlPr>
                      </m:accPr>
                      <m:e>
                        <m:r>
                          <a:rPr lang="en-KE" sz="2400">
                            <a:solidFill>
                              <a:srgbClr val="0432FF"/>
                            </a:solidFill>
                          </a:rPr>
                          <m:t>𝛽</m:t>
                        </m:r>
                      </m:e>
                    </m:acc>
                    <m:r>
                      <a:rPr lang="en-GB" sz="2400">
                        <a:solidFill>
                          <a:srgbClr val="0432FF"/>
                        </a:solidFill>
                      </a:rPr>
                      <m:t>𝑋</m:t>
                    </m:r>
                  </m:oMath>
                </a14:m>
                <a:endParaRPr lang="en-GB" sz="2400" dirty="0">
                  <a:solidFill>
                    <a:srgbClr val="000000"/>
                  </a:solidFill>
                  <a:latin typeface="Arial"/>
                </a:endParaRPr>
              </a:p>
              <a:p>
                <a:pPr marL="1315235" lvl="2" indent="-457200">
                  <a:lnSpc>
                    <a:spcPct val="150000"/>
                  </a:lnSpc>
                  <a:buFont typeface="+mj-lt"/>
                  <a:buAutoNum type="arabicPeriod"/>
                </a:pPr>
                <a:r>
                  <a:rPr lang="en-KE" sz="2400" b="1" dirty="0">
                    <a:solidFill>
                      <a:srgbClr val="000000"/>
                    </a:solidFill>
                    <a:latin typeface="Arial"/>
                    <a:cs typeface="Arial"/>
                  </a:rPr>
                  <a:t>Stacked ensemble model</a:t>
                </a:r>
                <a:r>
                  <a:rPr lang="en-KE" sz="2400" dirty="0">
                    <a:solidFill>
                      <a:srgbClr val="000000"/>
                    </a:solidFill>
                    <a:latin typeface="Arial"/>
                    <a:cs typeface="Arial"/>
                  </a:rPr>
                  <a:t>: A suite of </a:t>
                </a:r>
                <a14:m>
                  <m:oMath xmlns:m="http://schemas.openxmlformats.org/officeDocument/2006/math">
                    <m:r>
                      <a:rPr lang="en-KE" sz="2400" dirty="0" smtClean="0">
                        <a:solidFill>
                          <a:srgbClr val="0432FF"/>
                        </a:solidFill>
                      </a:rPr>
                      <m:t>𝑗</m:t>
                    </m:r>
                  </m:oMath>
                </a14:m>
                <a:r>
                  <a:rPr lang="en-KE" sz="2400" dirty="0">
                    <a:solidFill>
                      <a:srgbClr val="000000"/>
                    </a:solidFill>
                    <a:latin typeface="Arial"/>
                    <a:cs typeface="Arial"/>
                  </a:rPr>
                  <a:t> machine learning models, </a:t>
                </a:r>
                <a14:m>
                  <m:oMath xmlns:m="http://schemas.openxmlformats.org/officeDocument/2006/math">
                    <m:sSub>
                      <m:sSubPr>
                        <m:ctrlPr>
                          <a:rPr lang="en-KE" sz="2400" smtClean="0">
                            <a:solidFill>
                              <a:srgbClr val="0432FF"/>
                            </a:solidFill>
                          </a:rPr>
                        </m:ctrlPr>
                      </m:sSubPr>
                      <m:e>
                        <m:r>
                          <a:rPr lang="en-GB" sz="2400">
                            <a:solidFill>
                              <a:srgbClr val="0432FF"/>
                            </a:solidFill>
                          </a:rPr>
                          <m:t>𝑔</m:t>
                        </m:r>
                      </m:e>
                      <m:sub>
                        <m:r>
                          <a:rPr lang="en-GB" sz="2400">
                            <a:solidFill>
                              <a:srgbClr val="0432FF"/>
                            </a:solidFill>
                          </a:rPr>
                          <m:t>𝑖</m:t>
                        </m:r>
                      </m:sub>
                    </m:sSub>
                    <m:r>
                      <a:rPr lang="en-GB" sz="2400">
                        <a:solidFill>
                          <a:srgbClr val="0432FF"/>
                        </a:solidFill>
                      </a:rPr>
                      <m:t>(</m:t>
                    </m:r>
                    <m:r>
                      <a:rPr lang="en-GB" sz="2400">
                        <a:solidFill>
                          <a:srgbClr val="0432FF"/>
                        </a:solidFill>
                      </a:rPr>
                      <m:t>𝑋</m:t>
                    </m:r>
                    <m:r>
                      <a:rPr lang="en-GB" sz="2400">
                        <a:solidFill>
                          <a:srgbClr val="0432FF"/>
                        </a:solidFill>
                      </a:rPr>
                      <m:t>)</m:t>
                    </m:r>
                  </m:oMath>
                </a14:m>
                <a:r>
                  <a:rPr lang="en-KE" sz="2400" dirty="0">
                    <a:solidFill>
                      <a:srgbClr val="000000"/>
                    </a:solidFill>
                    <a:latin typeface="Arial"/>
                    <a:cs typeface="Arial"/>
                  </a:rPr>
                  <a:t>, was first fitted to relate the predictive covariates to the outcomes. Then a final model of a weighted average of estimates from these models was applied as the overall covariate effect. That is, </a:t>
                </a:r>
                <a14:m>
                  <m:oMath xmlns:m="http://schemas.openxmlformats.org/officeDocument/2006/math">
                    <m:r>
                      <a:rPr lang="en-GB" sz="2400" smtClean="0">
                        <a:solidFill>
                          <a:srgbClr val="0432FF"/>
                        </a:solidFill>
                      </a:rPr>
                      <m:t>𝐹</m:t>
                    </m:r>
                    <m:d>
                      <m:dPr>
                        <m:ctrlPr>
                          <a:rPr lang="en-GB" sz="2400">
                            <a:solidFill>
                              <a:srgbClr val="0432FF"/>
                            </a:solidFill>
                          </a:rPr>
                        </m:ctrlPr>
                      </m:dPr>
                      <m:e>
                        <m:sSub>
                          <m:sSubPr>
                            <m:ctrlPr>
                              <a:rPr lang="en-GB" sz="2400">
                                <a:solidFill>
                                  <a:srgbClr val="0432FF"/>
                                </a:solidFill>
                              </a:rPr>
                            </m:ctrlPr>
                          </m:sSubPr>
                          <m:e>
                            <m:r>
                              <a:rPr lang="en-GB" sz="2400">
                                <a:solidFill>
                                  <a:srgbClr val="0432FF"/>
                                </a:solidFill>
                              </a:rPr>
                              <m:t>𝑋</m:t>
                            </m:r>
                          </m:e>
                          <m:sub>
                            <m:r>
                              <a:rPr lang="en-GB" sz="2400">
                                <a:solidFill>
                                  <a:srgbClr val="0432FF"/>
                                </a:solidFill>
                              </a:rPr>
                              <m:t>𝑙𝑜𝑐</m:t>
                            </m:r>
                            <m:d>
                              <m:dPr>
                                <m:ctrlPr>
                                  <a:rPr lang="en-GB" sz="2400">
                                    <a:solidFill>
                                      <a:srgbClr val="0432FF"/>
                                    </a:solidFill>
                                  </a:rPr>
                                </m:ctrlPr>
                              </m:dPr>
                              <m:e>
                                <m:r>
                                  <a:rPr lang="en-GB" sz="2400">
                                    <a:solidFill>
                                      <a:srgbClr val="0432FF"/>
                                    </a:solidFill>
                                  </a:rPr>
                                  <m:t>𝑖</m:t>
                                </m:r>
                              </m:e>
                            </m:d>
                          </m:sub>
                        </m:sSub>
                      </m:e>
                    </m:d>
                    <m:r>
                      <a:rPr lang="en-GB" sz="2400">
                        <a:solidFill>
                          <a:srgbClr val="0432FF"/>
                        </a:solidFill>
                      </a:rPr>
                      <m:t>=</m:t>
                    </m:r>
                    <m:nary>
                      <m:naryPr>
                        <m:chr m:val="∑"/>
                        <m:limLoc m:val="subSup"/>
                        <m:supHide m:val="on"/>
                        <m:ctrlPr>
                          <a:rPr lang="en-GB" sz="2400">
                            <a:solidFill>
                              <a:srgbClr val="0432FF"/>
                            </a:solidFill>
                          </a:rPr>
                        </m:ctrlPr>
                      </m:naryPr>
                      <m:sub>
                        <m:r>
                          <m:rPr>
                            <m:brk m:alnAt="9"/>
                          </m:rPr>
                          <a:rPr lang="en-GB" sz="2400">
                            <a:solidFill>
                              <a:srgbClr val="0432FF"/>
                            </a:solidFill>
                          </a:rPr>
                          <m:t>𝑗</m:t>
                        </m:r>
                      </m:sub>
                      <m:sup/>
                      <m:e>
                        <m:d>
                          <m:dPr>
                            <m:begChr m:val="["/>
                            <m:endChr m:val="]"/>
                            <m:ctrlPr>
                              <a:rPr lang="en-GB" sz="2400">
                                <a:solidFill>
                                  <a:srgbClr val="0432FF"/>
                                </a:solidFill>
                              </a:rPr>
                            </m:ctrlPr>
                          </m:dPr>
                          <m:e>
                            <m:sSub>
                              <m:sSubPr>
                                <m:ctrlPr>
                                  <a:rPr lang="en-GB" sz="2400">
                                    <a:solidFill>
                                      <a:srgbClr val="0432FF"/>
                                    </a:solidFill>
                                  </a:rPr>
                                </m:ctrlPr>
                              </m:sSubPr>
                              <m:e>
                                <m:r>
                                  <a:rPr lang="en-GB" sz="2400">
                                    <a:solidFill>
                                      <a:srgbClr val="0432FF"/>
                                    </a:solidFill>
                                  </a:rPr>
                                  <m:t>𝑤</m:t>
                                </m:r>
                              </m:e>
                              <m:sub>
                                <m:r>
                                  <a:rPr lang="en-GB" sz="2400">
                                    <a:solidFill>
                                      <a:srgbClr val="0432FF"/>
                                    </a:solidFill>
                                  </a:rPr>
                                  <m:t>𝑗</m:t>
                                </m:r>
                              </m:sub>
                            </m:sSub>
                            <m:sSub>
                              <m:sSubPr>
                                <m:ctrlPr>
                                  <a:rPr lang="en-GB" sz="2400">
                                    <a:solidFill>
                                      <a:srgbClr val="0432FF"/>
                                    </a:solidFill>
                                  </a:rPr>
                                </m:ctrlPr>
                              </m:sSubPr>
                              <m:e>
                                <m:r>
                                  <a:rPr lang="en-GB" sz="2400">
                                    <a:solidFill>
                                      <a:srgbClr val="0432FF"/>
                                    </a:solidFill>
                                  </a:rPr>
                                  <m:t>𝑔</m:t>
                                </m:r>
                              </m:e>
                              <m:sub>
                                <m:r>
                                  <a:rPr lang="en-GB" sz="2400">
                                    <a:solidFill>
                                      <a:srgbClr val="0432FF"/>
                                    </a:solidFill>
                                  </a:rPr>
                                  <m:t>𝑗</m:t>
                                </m:r>
                              </m:sub>
                            </m:sSub>
                            <m:d>
                              <m:dPr>
                                <m:ctrlPr>
                                  <a:rPr lang="en-GB" sz="2400">
                                    <a:solidFill>
                                      <a:srgbClr val="0432FF"/>
                                    </a:solidFill>
                                  </a:rPr>
                                </m:ctrlPr>
                              </m:dPr>
                              <m:e>
                                <m:sSub>
                                  <m:sSubPr>
                                    <m:ctrlPr>
                                      <a:rPr lang="en-GB" sz="2400">
                                        <a:solidFill>
                                          <a:srgbClr val="0432FF"/>
                                        </a:solidFill>
                                      </a:rPr>
                                    </m:ctrlPr>
                                  </m:sSubPr>
                                  <m:e>
                                    <m:r>
                                      <a:rPr lang="en-GB" sz="2400">
                                        <a:solidFill>
                                          <a:srgbClr val="0432FF"/>
                                        </a:solidFill>
                                      </a:rPr>
                                      <m:t>𝑋</m:t>
                                    </m:r>
                                  </m:e>
                                  <m:sub>
                                    <m:r>
                                      <a:rPr lang="en-GB" sz="2400">
                                        <a:solidFill>
                                          <a:srgbClr val="0432FF"/>
                                        </a:solidFill>
                                      </a:rPr>
                                      <m:t>𝑙𝑜𝑐</m:t>
                                    </m:r>
                                    <m:d>
                                      <m:dPr>
                                        <m:ctrlPr>
                                          <a:rPr lang="en-GB" sz="2400">
                                            <a:solidFill>
                                              <a:srgbClr val="0432FF"/>
                                            </a:solidFill>
                                          </a:rPr>
                                        </m:ctrlPr>
                                      </m:dPr>
                                      <m:e>
                                        <m:r>
                                          <a:rPr lang="en-GB" sz="2400">
                                            <a:solidFill>
                                              <a:srgbClr val="0432FF"/>
                                            </a:solidFill>
                                          </a:rPr>
                                          <m:t>𝑖</m:t>
                                        </m:r>
                                      </m:e>
                                    </m:d>
                                  </m:sub>
                                </m:sSub>
                              </m:e>
                            </m:d>
                          </m:e>
                        </m:d>
                      </m:e>
                    </m:nary>
                  </m:oMath>
                </a14:m>
                <a:r>
                  <a:rPr lang="en-KE" sz="2400" dirty="0">
                    <a:solidFill>
                      <a:srgbClr val="000000"/>
                    </a:solidFill>
                    <a:latin typeface="Arial"/>
                    <a:cs typeface="Arial"/>
                  </a:rPr>
                  <a:t>, with constraints </a:t>
                </a:r>
                <a14:m>
                  <m:oMath xmlns:m="http://schemas.openxmlformats.org/officeDocument/2006/math">
                    <m:sSub>
                      <m:sSubPr>
                        <m:ctrlPr>
                          <a:rPr lang="en-GB" sz="2400" smtClean="0">
                            <a:solidFill>
                              <a:srgbClr val="0432FF"/>
                            </a:solidFill>
                          </a:rPr>
                        </m:ctrlPr>
                      </m:sSubPr>
                      <m:e>
                        <m:r>
                          <a:rPr lang="en-GB" sz="2400">
                            <a:solidFill>
                              <a:srgbClr val="0432FF"/>
                            </a:solidFill>
                          </a:rPr>
                          <m:t>𝑤</m:t>
                        </m:r>
                      </m:e>
                      <m:sub>
                        <m:r>
                          <a:rPr lang="en-GB" sz="2400">
                            <a:solidFill>
                              <a:srgbClr val="0432FF"/>
                            </a:solidFill>
                          </a:rPr>
                          <m:t>𝑗</m:t>
                        </m:r>
                      </m:sub>
                    </m:sSub>
                    <m:r>
                      <a:rPr lang="en-GB" sz="2400">
                        <a:solidFill>
                          <a:srgbClr val="0432FF"/>
                        </a:solidFill>
                      </a:rPr>
                      <m:t>&gt;0 ∀ </m:t>
                    </m:r>
                    <m:r>
                      <a:rPr lang="en-GB" sz="2400">
                        <a:solidFill>
                          <a:srgbClr val="0432FF"/>
                        </a:solidFill>
                      </a:rPr>
                      <m:t>𝑗</m:t>
                    </m:r>
                  </m:oMath>
                </a14:m>
                <a:r>
                  <a:rPr lang="en-KE" sz="2400" dirty="0">
                    <a:solidFill>
                      <a:srgbClr val="000000"/>
                    </a:solidFill>
                    <a:latin typeface="Arial"/>
                    <a:cs typeface="Arial"/>
                  </a:rPr>
                  <a:t> and </a:t>
                </a:r>
                <a14:m>
                  <m:oMath xmlns:m="http://schemas.openxmlformats.org/officeDocument/2006/math">
                    <m:nary>
                      <m:naryPr>
                        <m:chr m:val="∑"/>
                        <m:limLoc m:val="subSup"/>
                        <m:supHide m:val="on"/>
                        <m:ctrlPr>
                          <a:rPr lang="en-GB" sz="2400" smtClean="0">
                            <a:solidFill>
                              <a:srgbClr val="0432FF"/>
                            </a:solidFill>
                          </a:rPr>
                        </m:ctrlPr>
                      </m:naryPr>
                      <m:sub>
                        <m:r>
                          <m:rPr>
                            <m:brk m:alnAt="9"/>
                          </m:rPr>
                          <a:rPr lang="en-GB" sz="2400">
                            <a:solidFill>
                              <a:srgbClr val="0432FF"/>
                            </a:solidFill>
                          </a:rPr>
                          <m:t>𝑗</m:t>
                        </m:r>
                      </m:sub>
                      <m:sup/>
                      <m:e>
                        <m:d>
                          <m:dPr>
                            <m:begChr m:val="["/>
                            <m:endChr m:val="]"/>
                            <m:ctrlPr>
                              <a:rPr lang="en-GB" sz="2400">
                                <a:solidFill>
                                  <a:srgbClr val="0432FF"/>
                                </a:solidFill>
                              </a:rPr>
                            </m:ctrlPr>
                          </m:dPr>
                          <m:e>
                            <m:sSub>
                              <m:sSubPr>
                                <m:ctrlPr>
                                  <a:rPr lang="en-GB" sz="2400">
                                    <a:solidFill>
                                      <a:srgbClr val="0432FF"/>
                                    </a:solidFill>
                                  </a:rPr>
                                </m:ctrlPr>
                              </m:sSubPr>
                              <m:e>
                                <m:r>
                                  <a:rPr lang="en-GB" sz="2400">
                                    <a:solidFill>
                                      <a:srgbClr val="0432FF"/>
                                    </a:solidFill>
                                  </a:rPr>
                                  <m:t>𝑤</m:t>
                                </m:r>
                              </m:e>
                              <m:sub>
                                <m:r>
                                  <a:rPr lang="en-GB" sz="2400">
                                    <a:solidFill>
                                      <a:srgbClr val="0432FF"/>
                                    </a:solidFill>
                                  </a:rPr>
                                  <m:t>𝑗</m:t>
                                </m:r>
                              </m:sub>
                            </m:sSub>
                          </m:e>
                        </m:d>
                        <m:r>
                          <a:rPr lang="en-GB" sz="2400">
                            <a:solidFill>
                              <a:srgbClr val="0432FF"/>
                            </a:solidFill>
                          </a:rPr>
                          <m:t>=1</m:t>
                        </m:r>
                      </m:e>
                    </m:nary>
                  </m:oMath>
                </a14:m>
                <a:r>
                  <a:rPr lang="en-KE" sz="2400" dirty="0">
                    <a:solidFill>
                      <a:srgbClr val="000000"/>
                    </a:solidFill>
                    <a:latin typeface="Arial"/>
                    <a:cs typeface="Arial"/>
                  </a:rPr>
                  <a:t>.</a:t>
                </a:r>
              </a:p>
            </p:txBody>
          </p:sp>
        </mc:Choice>
        <mc:Fallback>
          <p:sp>
            <p:nvSpPr>
              <p:cNvPr id="57" name="TextBox 57">
                <a:extLst>
                  <a:ext uri="{FF2B5EF4-FFF2-40B4-BE49-F238E27FC236}">
                    <a16:creationId xmlns:a16="http://schemas.microsoft.com/office/drawing/2014/main" id="{465FD91E-01C3-F036-582D-98AC5625244B}"/>
                  </a:ext>
                </a:extLst>
              </p:cNvPr>
              <p:cNvSpPr txBox="1">
                <a:spLocks noRot="1" noChangeAspect="1" noMove="1" noResize="1" noEditPoints="1" noAdjustHandles="1" noChangeArrowheads="1" noChangeShapeType="1" noTextEdit="1"/>
              </p:cNvSpPr>
              <p:nvPr/>
            </p:nvSpPr>
            <p:spPr>
              <a:xfrm>
                <a:off x="407941" y="2443396"/>
                <a:ext cx="17472117" cy="7427418"/>
              </a:xfrm>
              <a:prstGeom prst="rect">
                <a:avLst/>
              </a:prstGeom>
              <a:blipFill>
                <a:blip r:embed="rId4"/>
                <a:stretch>
                  <a:fillRect b="-11263"/>
                </a:stretch>
              </a:blipFill>
            </p:spPr>
            <p:txBody>
              <a:bodyPr/>
              <a:lstStyle/>
              <a:p>
                <a:r>
                  <a:rPr lang="en-KE">
                    <a:noFill/>
                  </a:rPr>
                  <a:t> </a:t>
                </a:r>
              </a:p>
            </p:txBody>
          </p:sp>
        </mc:Fallback>
      </mc:AlternateContent>
      <p:grpSp>
        <p:nvGrpSpPr>
          <p:cNvPr id="58" name="Group 2">
            <a:extLst>
              <a:ext uri="{FF2B5EF4-FFF2-40B4-BE49-F238E27FC236}">
                <a16:creationId xmlns:a16="http://schemas.microsoft.com/office/drawing/2014/main" id="{BF09F845-8802-B5DA-FBE1-04DBD8E3FB30}"/>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2243FFF0-D5DA-0B8E-EB3A-BAD0FC29AE78}"/>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1683DD42-A39B-46E9-F4AA-1E1D22418D3F}"/>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E8283277-AC82-5FEC-8AE9-A829486EECAA}"/>
              </a:ext>
            </a:extLst>
          </p:cNvPr>
          <p:cNvSpPr txBox="1"/>
          <p:nvPr/>
        </p:nvSpPr>
        <p:spPr>
          <a:xfrm>
            <a:off x="788558" y="1284188"/>
            <a:ext cx="17472117"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Methodology: Modeling framework &amp; suite of MBG models fitted</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4169690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0259-0CFE-5AF5-20BD-E9C39CA7F7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45DEB0-D6ED-1889-DC5C-68F877F8E5D9}"/>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7C91AC6C-E296-8066-F1BD-A28C752A8CC8}"/>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022731E4-71E4-75CA-2071-D41AFEC9DA1F}"/>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E379B67E-4AB5-FC1D-36BD-513E433D831E}"/>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4CF99B20-3093-938D-6E84-E5AD8886643B}"/>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24702F40-E575-373A-5BAC-93B0C2F1A2C8}"/>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E2EAFDA4-7000-417A-D9FF-405740747893}"/>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BB26BA1D-A87B-BFF5-E0E8-EB6B3F7FF807}"/>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C37B6325-FC14-6BA4-53DB-5071A6DCCCCB}"/>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E93DC974-0503-AE8A-3F8C-D4A6CAE8B4B3}"/>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63F978D2-F7D6-E3A9-6F63-25C5BAD964D1}"/>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6786E47-44DB-54B4-E44B-F27CD966D2B5}"/>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405A8F69-250A-4F44-E907-3A1421E1354D}"/>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86011310-73C4-D889-0CAE-29AFC6F16CA0}"/>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C6C9C442-BAE1-BFF8-B790-A6EB5F3A47EB}"/>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891DC98D-DA39-FD0C-9408-7E35A7ACA364}"/>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95367F24-7288-38AB-2830-BCC9BBC4F83B}"/>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47794CF9-0728-3258-6FB9-066525C50EBF}"/>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44D457F6-DAF8-2AE2-DB10-3F8455BEBAB8}"/>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B32E2809-4A48-16D3-38D6-B3CA52F68165}"/>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49812232-DEC6-1FC8-CF61-758D776BB181}"/>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4F84E383-4301-1559-CD0D-B3F82B277857}"/>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09BF0873-91FD-5444-48BF-C66D4DAF943C}"/>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4BD54108-F64B-EBC9-64DD-5C64F345DBB8}"/>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20C2B3CC-6F73-0F31-F889-E95542385D00}"/>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166B0FB1-D585-F841-32D3-65BD16A1601F}"/>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2F4B22F3-E67F-2848-9152-AC0D198CFE5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87E9D408-1E5A-A5F3-AB12-61799398D57F}"/>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3FC313F3-D998-BA58-C8FA-41418A338899}"/>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E0A1C436-D17D-D225-4EE9-27B03312664E}"/>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0CCF1C23-3211-CCF0-1492-1E33A5EC0002}"/>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DE6436D7-D544-269F-D0C5-3FDD208C3C9D}"/>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472A200D-5918-F735-41A0-3D2A59484A32}"/>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326EFDB4-7EA3-3E65-BA8A-A065A4DF1BBC}"/>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6B5563AA-DB59-41D0-64E8-DFA57698032C}"/>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2B9EA837-B4CC-3874-A93B-2F2695F64B81}"/>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566AEB67-48A0-7011-0DF1-8DCD7E3B6237}"/>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EC4FEE56-00E0-2398-8F89-804D62BE9B15}"/>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DC41F8BD-C399-B7C9-EFA0-EF1B2B69E697}"/>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5509CFFF-D220-0C38-988A-080CC5476FEF}"/>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E05ECB0B-3A83-A95D-02FF-7628AF9280E0}"/>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0EDF9FC7-64D2-B479-7E70-1F9D614E1021}"/>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FDBC7D6D-488D-C23F-6ADB-5E9F9A0B530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2233C5E4-594D-EA09-E171-046AC5356990}"/>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BA3D4669-A01C-4AE5-EB3B-8D7CB394345C}"/>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B982ACC8-8774-1193-83CA-FA685A9C68E4}"/>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E8C958D3-5B70-94A5-E910-3F807CF97AE1}"/>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264999E6-19E7-C7CD-E83E-FF6EA250E972}"/>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0E783E19-2C28-F851-F9BB-5820250DA79B}"/>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D8DFF10F-03B7-AC82-6F43-E5560BE9522E}"/>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AA9D5DC8-D56D-8F99-C013-FB713844D1A0}"/>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F207EAB3-8641-0C59-C318-38556E3E3E2C}"/>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E0029892-9192-16B9-660D-F512958ADD52}"/>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E7A45A79-753C-1998-C445-87C4E213E2EF}"/>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567C21E9-FBEF-6F21-50EF-493A1B922EA2}"/>
              </a:ext>
            </a:extLst>
          </p:cNvPr>
          <p:cNvSpPr txBox="1"/>
          <p:nvPr/>
        </p:nvSpPr>
        <p:spPr>
          <a:xfrm>
            <a:off x="407941" y="2443396"/>
            <a:ext cx="17472117" cy="3809504"/>
          </a:xfrm>
          <a:prstGeom prst="rect">
            <a:avLst/>
          </a:prstGeom>
        </p:spPr>
        <p:txBody>
          <a:bodyPr wrap="square" lIns="0" tIns="0" rIns="0" bIns="0" rtlCol="0" anchor="t">
            <a:spAutoFit/>
          </a:bodyPr>
          <a:lstStyle/>
          <a:p>
            <a:pPr marL="801670" lvl="1" indent="-400835" algn="l">
              <a:lnSpc>
                <a:spcPct val="150000"/>
              </a:lnSpc>
              <a:buFont typeface="Arial"/>
              <a:buChar char="•"/>
            </a:pPr>
            <a:r>
              <a:rPr lang="en-KE" sz="2400" dirty="0">
                <a:solidFill>
                  <a:srgbClr val="000000"/>
                </a:solidFill>
                <a:latin typeface="Arial"/>
                <a:cs typeface="Arial"/>
              </a:rPr>
              <a:t>The models were fit in an approximate </a:t>
            </a:r>
            <a:r>
              <a:rPr lang="en-KE" sz="2400" b="1" dirty="0">
                <a:solidFill>
                  <a:srgbClr val="000000"/>
                </a:solidFill>
                <a:latin typeface="Arial"/>
                <a:cs typeface="Arial"/>
              </a:rPr>
              <a:t>Bayesian framework </a:t>
            </a:r>
            <a:r>
              <a:rPr lang="en-KE" sz="2400" dirty="0">
                <a:solidFill>
                  <a:srgbClr val="000000"/>
                </a:solidFill>
                <a:latin typeface="Arial"/>
                <a:cs typeface="Arial"/>
              </a:rPr>
              <a:t>using the </a:t>
            </a:r>
            <a:r>
              <a:rPr lang="en-KE" sz="2400" i="1" dirty="0">
                <a:solidFill>
                  <a:srgbClr val="000000"/>
                </a:solidFill>
                <a:latin typeface="Arial"/>
                <a:cs typeface="Arial"/>
              </a:rPr>
              <a:t>mbg</a:t>
            </a:r>
            <a:r>
              <a:rPr lang="en-KE" sz="2400" dirty="0">
                <a:solidFill>
                  <a:srgbClr val="000000"/>
                </a:solidFill>
                <a:latin typeface="Arial"/>
                <a:cs typeface="Arial"/>
              </a:rPr>
              <a:t> package (v.1.1.0) in R (v.4.3.2).</a:t>
            </a:r>
          </a:p>
          <a:p>
            <a:pPr marL="801670" lvl="1" indent="-400835" algn="l">
              <a:lnSpc>
                <a:spcPct val="150000"/>
              </a:lnSpc>
              <a:buFont typeface="Arial"/>
              <a:buChar char="•"/>
            </a:pPr>
            <a:r>
              <a:rPr lang="en-KE" sz="2400" dirty="0">
                <a:solidFill>
                  <a:srgbClr val="000000"/>
                </a:solidFill>
                <a:latin typeface="Arial"/>
                <a:cs typeface="Arial"/>
              </a:rPr>
              <a:t>After model fitting, 250 posterior samples were generated for each 5x5km grid cell in the study area.</a:t>
            </a:r>
          </a:p>
          <a:p>
            <a:pPr marL="801670" lvl="1" indent="-400835" algn="l">
              <a:lnSpc>
                <a:spcPct val="150000"/>
              </a:lnSpc>
              <a:buFont typeface="Arial"/>
              <a:buChar char="•"/>
            </a:pPr>
            <a:r>
              <a:rPr lang="en-KE" sz="2400" dirty="0">
                <a:solidFill>
                  <a:srgbClr val="000000"/>
                </a:solidFill>
                <a:latin typeface="Arial"/>
                <a:cs typeface="Arial"/>
              </a:rPr>
              <a:t>Summaries of these posterior samples were taken to characterize the mean and 95% </a:t>
            </a:r>
            <a:r>
              <a:rPr lang="en-GB" sz="2400" dirty="0">
                <a:solidFill>
                  <a:srgbClr val="000000"/>
                </a:solidFill>
                <a:latin typeface="Arial"/>
                <a:cs typeface="Arial"/>
              </a:rPr>
              <a:t>uncertainty</a:t>
            </a:r>
            <a:r>
              <a:rPr lang="en-KE" sz="2400" dirty="0">
                <a:solidFill>
                  <a:srgbClr val="000000"/>
                </a:solidFill>
                <a:latin typeface="Arial"/>
                <a:cs typeface="Arial"/>
              </a:rPr>
              <a:t> interval bounds of the posterior predictive distribution.</a:t>
            </a:r>
          </a:p>
          <a:p>
            <a:pPr marL="801670" lvl="1" indent="-400835">
              <a:lnSpc>
                <a:spcPct val="150000"/>
              </a:lnSpc>
              <a:buFont typeface="Arial"/>
              <a:buChar char="•"/>
            </a:pPr>
            <a:r>
              <a:rPr lang="en-KE" sz="2400" dirty="0">
                <a:solidFill>
                  <a:srgbClr val="000000"/>
                </a:solidFill>
                <a:latin typeface="Arial"/>
                <a:cs typeface="Arial"/>
              </a:rPr>
              <a:t>These draws were then aggregated to </a:t>
            </a:r>
            <a:r>
              <a:rPr lang="en-GB" sz="2400" dirty="0">
                <a:solidFill>
                  <a:srgbClr val="000000"/>
                </a:solidFill>
                <a:latin typeface="Arial"/>
                <a:cs typeface="Arial"/>
              </a:rPr>
              <a:t>higher-level</a:t>
            </a:r>
            <a:r>
              <a:rPr lang="en-KE" sz="2400" dirty="0">
                <a:solidFill>
                  <a:srgbClr val="000000"/>
                </a:solidFill>
                <a:latin typeface="Arial"/>
                <a:cs typeface="Arial"/>
              </a:rPr>
              <a:t> administrative units (counties, subcounties, and wards), using population-weighted aggregation.</a:t>
            </a:r>
          </a:p>
          <a:p>
            <a:pPr marL="801670" lvl="1" indent="-400835" algn="l">
              <a:lnSpc>
                <a:spcPct val="150000"/>
              </a:lnSpc>
              <a:buFont typeface="Arial"/>
              <a:buChar char="•"/>
            </a:pPr>
            <a:r>
              <a:rPr lang="en-KE" sz="2400" dirty="0">
                <a:solidFill>
                  <a:srgbClr val="000000"/>
                </a:solidFill>
                <a:latin typeface="Arial"/>
                <a:cs typeface="Arial"/>
              </a:rPr>
              <a:t>The aggregation to higher administrative levels </a:t>
            </a:r>
            <a:r>
              <a:rPr lang="en-GB" sz="2400" dirty="0">
                <a:solidFill>
                  <a:srgbClr val="000000"/>
                </a:solidFill>
                <a:latin typeface="Arial"/>
                <a:cs typeface="Arial"/>
              </a:rPr>
              <a:t>preserves</a:t>
            </a:r>
            <a:r>
              <a:rPr lang="en-KE" sz="2400" dirty="0">
                <a:solidFill>
                  <a:srgbClr val="000000"/>
                </a:solidFill>
                <a:latin typeface="Arial"/>
                <a:cs typeface="Arial"/>
              </a:rPr>
              <a:t> uncertainty in the estimates.</a:t>
            </a:r>
          </a:p>
        </p:txBody>
      </p:sp>
      <p:grpSp>
        <p:nvGrpSpPr>
          <p:cNvPr id="58" name="Group 2">
            <a:extLst>
              <a:ext uri="{FF2B5EF4-FFF2-40B4-BE49-F238E27FC236}">
                <a16:creationId xmlns:a16="http://schemas.microsoft.com/office/drawing/2014/main" id="{8FD563F0-EBD0-CA56-8655-0D4B1DEAD9C0}"/>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5E3348FD-B65C-0355-DCA4-EF8E0C8463EA}"/>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8CD430C2-8FED-E8F2-CB3F-5679D3227F72}"/>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FDF52580-408B-3AE3-21AF-C121F0A74C60}"/>
              </a:ext>
            </a:extLst>
          </p:cNvPr>
          <p:cNvSpPr txBox="1"/>
          <p:nvPr/>
        </p:nvSpPr>
        <p:spPr>
          <a:xfrm>
            <a:off x="788558" y="1284188"/>
            <a:ext cx="17472117"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Methodology: Geostatistical prediction</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3801774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9B0AB-3DEA-2E4E-7F9C-15471518EF7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D04A1A-CE30-490D-2FB4-C23F50455DCF}"/>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A09246E6-4324-7C64-E78D-242555612ABD}"/>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FEF14BE7-8A68-5FEF-7245-D661E141BB59}"/>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B00C8E78-A955-B0C5-6E53-008C6BD7E37B}"/>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FDE3FC7E-2401-3195-E4FD-0DF9A0709221}"/>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88FC48FE-5321-D64F-95C8-516825173B1B}"/>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16614036-DCA9-614B-DDDE-6B1A71A14F61}"/>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CF48A332-7294-7C03-BE33-84AF2B7B7561}"/>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CD7BE37A-C71D-0362-FC31-417F2C129098}"/>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C8766706-29E1-F6C1-E9A1-13B31510AF83}"/>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858227C7-96DF-7CDB-5D3C-F9140BF13C15}"/>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9FCAB1B6-C4C0-C859-8378-3EEBE1A4ADAF}"/>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121AE3E4-0CF9-D235-2B7D-5CACD52A97CD}"/>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69663654-7BF9-06B2-CD87-2FFA06A3B857}"/>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F1BEADA5-2B02-0402-A7A7-3E93A6665FCA}"/>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1BEF193A-C178-18FB-D57A-2E9C17E99270}"/>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C38E4971-4037-9633-4487-45AE0DCC1D0B}"/>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55276369-9AC6-EDB6-4B1E-26CDED8D3EBB}"/>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7C50AB6D-EDB2-B0B1-41CB-2E3E0A5CEBB7}"/>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78818599-CD64-3952-41BF-B338A16CE3BF}"/>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5569A074-FE5D-0682-5425-C78E688291F4}"/>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0943AD5F-E351-BDB2-9538-875A03F66768}"/>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7B20F19C-35CD-4A3E-6586-A3D92AF1E96E}"/>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09B5E524-891E-D245-A51B-27D209CC4EE9}"/>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442A179B-7DFA-D10A-089D-CE44D4329F51}"/>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E17B5094-B09E-D473-49F1-631B86A737E8}"/>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BB35B387-F747-5AAE-CDC1-693B5D97157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20E47978-FF02-C535-8182-A9C1D646EEF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F5BA4860-8081-6B07-1610-8EB13419DE96}"/>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2986C311-BE7C-32BA-EC51-543D4335A80C}"/>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500193B2-6797-729C-AB63-93BEBBCB5E82}"/>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CD92FB19-7E72-7E9E-E6AE-37D1440E9178}"/>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0B172701-7DC8-4662-DEA5-6F72946306B7}"/>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60375F12-1427-24FE-BE8B-C093CBE25EEE}"/>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6EDB04E9-5C2F-BF4C-FE1E-4F243B95482C}"/>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59D48B5D-7E75-03F7-D006-3BB6461E092D}"/>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B6B029E-FAFE-F776-F136-ADC51728D707}"/>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81476837-FA6D-BCBD-4EED-3C8DE2DC96D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537FCF29-ABAF-1A61-B079-0DA64C3A044A}"/>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63BD1CDC-D3C3-C3C8-51B8-AA38B67E6B48}"/>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02E90A7D-CBEF-2671-F837-5339DCD9D430}"/>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0E19D081-531B-4658-BD16-EF7BCE3EDE4D}"/>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44EF3AA0-6536-4BE6-F247-965F845A5970}"/>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B1382A4A-5094-CB26-1AD2-59F8774DCC60}"/>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AD33CD55-25DB-7E40-F0A1-0244FB2F9C92}"/>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3D3AAFBB-2D54-C8D8-9673-9A396E2E87F4}"/>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911F7C09-FE78-53C0-8124-273A6DECCAD1}"/>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BEDDCF85-03FD-2CC5-0464-94919C53B5D8}"/>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794E126C-A6A9-FCD2-F9FB-F57D90D579A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8A05145D-7A88-CBA2-E447-E52FE59B2987}"/>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55D270D7-9694-A2C3-15C4-CB5B023A0A1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D311A813-762E-3969-E860-4D10D2155203}"/>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5BC63445-E124-3786-29AA-3D38D2B8159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8D22503C-38AA-1418-FA79-E021DF80B33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DB2C15CA-3835-A84A-60FD-CA3B9683BA75}"/>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F8F80AA0-C6A0-BF2D-1938-37CD5D6AF0B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52625105-EB19-3A69-6A20-248E2163B0C6}"/>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97EA69C4-F36F-3011-9E10-26D2258CD261}"/>
              </a:ext>
            </a:extLst>
          </p:cNvPr>
          <p:cNvSpPr txBox="1"/>
          <p:nvPr/>
        </p:nvSpPr>
        <p:spPr>
          <a:xfrm>
            <a:off x="788558" y="1284188"/>
            <a:ext cx="9346042"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STH prevalence</a:t>
            </a:r>
            <a:endParaRPr lang="en-US" sz="5400" b="1" dirty="0">
              <a:solidFill>
                <a:schemeClr val="bg1"/>
              </a:solidFill>
              <a:latin typeface="Arial Bold"/>
              <a:ea typeface="Arial Bold"/>
              <a:cs typeface="Arial Bold"/>
              <a:sym typeface="Arial Bold"/>
            </a:endParaRPr>
          </a:p>
        </p:txBody>
      </p:sp>
      <p:graphicFrame>
        <p:nvGraphicFramePr>
          <p:cNvPr id="61" name="Content Placeholder 3">
            <a:extLst>
              <a:ext uri="{FF2B5EF4-FFF2-40B4-BE49-F238E27FC236}">
                <a16:creationId xmlns:a16="http://schemas.microsoft.com/office/drawing/2014/main" id="{A17CB6D2-EE5B-D63D-42CF-4A6CE28F8AE9}"/>
              </a:ext>
            </a:extLst>
          </p:cNvPr>
          <p:cNvGraphicFramePr>
            <a:graphicFrameLocks/>
          </p:cNvGraphicFramePr>
          <p:nvPr>
            <p:extLst>
              <p:ext uri="{D42A27DB-BD31-4B8C-83A1-F6EECF244321}">
                <p14:modId xmlns:p14="http://schemas.microsoft.com/office/powerpoint/2010/main" val="1225941936"/>
              </p:ext>
            </p:extLst>
          </p:nvPr>
        </p:nvGraphicFramePr>
        <p:xfrm>
          <a:off x="419719" y="2268887"/>
          <a:ext cx="17499442" cy="7863840"/>
        </p:xfrm>
        <a:graphic>
          <a:graphicData uri="http://schemas.openxmlformats.org/drawingml/2006/table">
            <a:tbl>
              <a:tblPr firstRow="1" bandRow="1">
                <a:tableStyleId>{5940675A-B579-460E-94D1-54222C63F5DA}</a:tableStyleId>
              </a:tblPr>
              <a:tblGrid>
                <a:gridCol w="5294151">
                  <a:extLst>
                    <a:ext uri="{9D8B030D-6E8A-4147-A177-3AD203B41FA5}">
                      <a16:colId xmlns:a16="http://schemas.microsoft.com/office/drawing/2014/main" val="3943114415"/>
                    </a:ext>
                  </a:extLst>
                </a:gridCol>
                <a:gridCol w="5443139">
                  <a:extLst>
                    <a:ext uri="{9D8B030D-6E8A-4147-A177-3AD203B41FA5}">
                      <a16:colId xmlns:a16="http://schemas.microsoft.com/office/drawing/2014/main" val="42015293"/>
                    </a:ext>
                  </a:extLst>
                </a:gridCol>
                <a:gridCol w="3408321">
                  <a:extLst>
                    <a:ext uri="{9D8B030D-6E8A-4147-A177-3AD203B41FA5}">
                      <a16:colId xmlns:a16="http://schemas.microsoft.com/office/drawing/2014/main" val="1177578710"/>
                    </a:ext>
                  </a:extLst>
                </a:gridCol>
                <a:gridCol w="3353831">
                  <a:extLst>
                    <a:ext uri="{9D8B030D-6E8A-4147-A177-3AD203B41FA5}">
                      <a16:colId xmlns:a16="http://schemas.microsoft.com/office/drawing/2014/main" val="1485069457"/>
                    </a:ext>
                  </a:extLst>
                </a:gridCol>
              </a:tblGrid>
              <a:tr h="370840">
                <a:tc gridSpan="4">
                  <a:txBody>
                    <a:bodyPr/>
                    <a:lstStyle/>
                    <a:p>
                      <a:r>
                        <a:rPr lang="en-KE" sz="2400" b="1" dirty="0">
                          <a:latin typeface="Arial" panose="020B0604020202020204" pitchFamily="34" charset="0"/>
                          <a:cs typeface="Arial" panose="020B0604020202020204" pitchFamily="34" charset="0"/>
                        </a:rPr>
                        <a:t>Table 2 | </a:t>
                      </a:r>
                      <a:r>
                        <a:rPr lang="en-KE" sz="2400" dirty="0">
                          <a:latin typeface="Arial" panose="020B0604020202020204" pitchFamily="34" charset="0"/>
                          <a:cs typeface="Arial" panose="020B0604020202020204" pitchFamily="34" charset="0"/>
                        </a:rPr>
                        <a:t>Mean overall prevalence estimate for soil-transmitted helminthiasis using three different covariate fitting methods within MBG suite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KE" dirty="0"/>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3508523627"/>
                  </a:ext>
                </a:extLst>
              </a:tr>
              <a:tr h="370840">
                <a:tc>
                  <a:txBody>
                    <a:bodyPr/>
                    <a:lstStyle/>
                    <a:p>
                      <a:r>
                        <a:rPr lang="en-KE" sz="2400" dirty="0">
                          <a:latin typeface="Arial" panose="020B0604020202020204" pitchFamily="34" charset="0"/>
                          <a:cs typeface="Arial" panose="020B0604020202020204" pitchFamily="34" charset="0"/>
                        </a:rPr>
                        <a:t>MBG model type</a:t>
                      </a:r>
                    </a:p>
                  </a:txBody>
                  <a:tcPr>
                    <a:lnT w="12700" cap="flat" cmpd="sng" algn="ctr">
                      <a:solidFill>
                        <a:schemeClr val="tx1"/>
                      </a:solidFill>
                      <a:prstDash val="solid"/>
                      <a:round/>
                      <a:headEnd type="none" w="med" len="med"/>
                      <a:tailEnd type="none" w="med" len="med"/>
                    </a:lnT>
                  </a:tcPr>
                </a:tc>
                <a:tc>
                  <a:txBody>
                    <a:bodyPr/>
                    <a:lstStyle/>
                    <a:p>
                      <a:r>
                        <a:rPr lang="en-KE" sz="2400" dirty="0">
                          <a:latin typeface="Arial" panose="020B0604020202020204" pitchFamily="34" charset="0"/>
                          <a:cs typeface="Arial" panose="020B0604020202020204" pitchFamily="34" charset="0"/>
                        </a:rPr>
                        <a:t>Mean prevalence (%)</a:t>
                      </a:r>
                    </a:p>
                  </a:txBody>
                  <a:tcPr>
                    <a:lnT w="12700" cap="flat" cmpd="sng" algn="ctr">
                      <a:solidFill>
                        <a:schemeClr val="tx1"/>
                      </a:solidFill>
                      <a:prstDash val="solid"/>
                      <a:round/>
                      <a:headEnd type="none" w="med" len="med"/>
                      <a:tailEnd type="none" w="med" len="med"/>
                    </a:lnT>
                  </a:tcPr>
                </a:tc>
                <a:tc>
                  <a:txBody>
                    <a:bodyPr/>
                    <a:lstStyle/>
                    <a:p>
                      <a:r>
                        <a:rPr lang="en-KE" sz="2400" dirty="0">
                          <a:latin typeface="Arial" panose="020B0604020202020204" pitchFamily="34" charset="0"/>
                          <a:cs typeface="Arial" panose="020B0604020202020204" pitchFamily="34" charset="0"/>
                        </a:rPr>
                        <a:t>95% UI</a:t>
                      </a:r>
                    </a:p>
                  </a:txBody>
                  <a:tcPr>
                    <a:lnT w="12700" cap="flat" cmpd="sng" algn="ctr">
                      <a:solidFill>
                        <a:schemeClr val="tx1"/>
                      </a:solidFill>
                      <a:prstDash val="solid"/>
                      <a:round/>
                      <a:headEnd type="none" w="med" len="med"/>
                      <a:tailEnd type="none" w="med" len="med"/>
                    </a:lnT>
                  </a:tcPr>
                </a:tc>
                <a:tc>
                  <a:txBody>
                    <a:bodyPr/>
                    <a:lstStyle/>
                    <a:p>
                      <a:r>
                        <a:rPr lang="en-KE" sz="2400" dirty="0">
                          <a:latin typeface="Arial" panose="020B0604020202020204" pitchFamily="34" charset="0"/>
                          <a:cs typeface="Arial" panose="020B0604020202020204" pitchFamily="34" charset="0"/>
                        </a:rPr>
                        <a:t>RMSE*</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3460554"/>
                  </a:ext>
                </a:extLst>
              </a:tr>
              <a:tr h="370840">
                <a:tc>
                  <a:txBody>
                    <a:bodyPr/>
                    <a:lstStyle/>
                    <a:p>
                      <a:r>
                        <a:rPr lang="en-KE" sz="2400" dirty="0">
                          <a:latin typeface="Arial" panose="020B0604020202020204" pitchFamily="34" charset="0"/>
                          <a:cs typeface="Arial" panose="020B0604020202020204" pitchFamily="34" charset="0"/>
                        </a:rPr>
                        <a:t>GP only:</a:t>
                      </a:r>
                    </a:p>
                    <a:p>
                      <a:r>
                        <a:rPr lang="en-KE" sz="2400" dirty="0">
                          <a:latin typeface="Arial" panose="020B0604020202020204" pitchFamily="34" charset="0"/>
                          <a:cs typeface="Arial" panose="020B0604020202020204" pitchFamily="34" charset="0"/>
                        </a:rPr>
                        <a:t>     Any STH</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A. lumbricoides</a:t>
                      </a:r>
                    </a:p>
                    <a:p>
                      <a:r>
                        <a:rPr lang="en-KE" sz="2400" dirty="0">
                          <a:latin typeface="Arial" panose="020B0604020202020204" pitchFamily="34" charset="0"/>
                          <a:cs typeface="Arial" panose="020B0604020202020204" pitchFamily="34" charset="0"/>
                        </a:rPr>
                        <a:t>     Hookworm</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T. trichiura</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4.46</a:t>
                      </a:r>
                    </a:p>
                    <a:p>
                      <a:r>
                        <a:rPr lang="en-KE" sz="2400" dirty="0">
                          <a:latin typeface="Arial" panose="020B0604020202020204" pitchFamily="34" charset="0"/>
                          <a:cs typeface="Arial" panose="020B0604020202020204" pitchFamily="34" charset="0"/>
                        </a:rPr>
                        <a:t>3.21</a:t>
                      </a:r>
                    </a:p>
                    <a:p>
                      <a:r>
                        <a:rPr lang="en-KE" sz="2400" dirty="0">
                          <a:latin typeface="Arial" panose="020B0604020202020204" pitchFamily="34" charset="0"/>
                          <a:cs typeface="Arial" panose="020B0604020202020204" pitchFamily="34" charset="0"/>
                        </a:rPr>
                        <a:t>0.87</a:t>
                      </a:r>
                    </a:p>
                    <a:p>
                      <a:r>
                        <a:rPr lang="en-KE" sz="2400" dirty="0">
                          <a:latin typeface="Arial" panose="020B0604020202020204" pitchFamily="34" charset="0"/>
                          <a:cs typeface="Arial" panose="020B0604020202020204" pitchFamily="34" charset="0"/>
                        </a:rPr>
                        <a:t>1.45</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3.70-5.61</a:t>
                      </a:r>
                    </a:p>
                    <a:p>
                      <a:r>
                        <a:rPr lang="en-KE" sz="2400" dirty="0">
                          <a:latin typeface="Arial" panose="020B0604020202020204" pitchFamily="34" charset="0"/>
                          <a:cs typeface="Arial" panose="020B0604020202020204" pitchFamily="34" charset="0"/>
                        </a:rPr>
                        <a:t>2.46-4.24</a:t>
                      </a:r>
                    </a:p>
                    <a:p>
                      <a:r>
                        <a:rPr lang="en-KE" sz="2400" dirty="0">
                          <a:latin typeface="Arial" panose="020B0604020202020204" pitchFamily="34" charset="0"/>
                          <a:cs typeface="Arial" panose="020B0604020202020204" pitchFamily="34" charset="0"/>
                        </a:rPr>
                        <a:t>0.63-1.18</a:t>
                      </a:r>
                    </a:p>
                    <a:p>
                      <a:r>
                        <a:rPr lang="en-KE" sz="2400" dirty="0">
                          <a:latin typeface="Arial" panose="020B0604020202020204" pitchFamily="34" charset="0"/>
                          <a:cs typeface="Arial" panose="020B0604020202020204" pitchFamily="34" charset="0"/>
                        </a:rPr>
                        <a:t>1.09-2.10</a:t>
                      </a:r>
                    </a:p>
                  </a:txBody>
                  <a:tcPr/>
                </a:tc>
                <a:tc>
                  <a:txBody>
                    <a:bodyPr/>
                    <a:lstStyle/>
                    <a:p>
                      <a:endParaRPr lang="en-KE" sz="2400" b="1" dirty="0">
                        <a:latin typeface="Arial" panose="020B0604020202020204" pitchFamily="34" charset="0"/>
                        <a:cs typeface="Arial" panose="020B0604020202020204" pitchFamily="34" charset="0"/>
                      </a:endParaRPr>
                    </a:p>
                    <a:p>
                      <a:r>
                        <a:rPr lang="en-KE" sz="2400" b="1" dirty="0">
                          <a:latin typeface="Arial" panose="020B0604020202020204" pitchFamily="34" charset="0"/>
                          <a:cs typeface="Arial" panose="020B0604020202020204" pitchFamily="34" charset="0"/>
                        </a:rPr>
                        <a:t>0.0651*</a:t>
                      </a:r>
                    </a:p>
                    <a:p>
                      <a:r>
                        <a:rPr lang="en-KE" sz="2400" b="1" dirty="0">
                          <a:latin typeface="Arial" panose="020B0604020202020204" pitchFamily="34" charset="0"/>
                          <a:cs typeface="Arial" panose="020B0604020202020204" pitchFamily="34" charset="0"/>
                        </a:rPr>
                        <a:t>0.0473*</a:t>
                      </a:r>
                    </a:p>
                    <a:p>
                      <a:r>
                        <a:rPr lang="en-KE" sz="2400" b="1" dirty="0">
                          <a:latin typeface="Arial" panose="020B0604020202020204" pitchFamily="34" charset="0"/>
                          <a:cs typeface="Arial" panose="020B0604020202020204" pitchFamily="34" charset="0"/>
                        </a:rPr>
                        <a:t>0.0186*</a:t>
                      </a:r>
                    </a:p>
                    <a:p>
                      <a:r>
                        <a:rPr lang="en-KE" sz="2400" b="1" dirty="0">
                          <a:latin typeface="Arial" panose="020B0604020202020204" pitchFamily="34" charset="0"/>
                          <a:cs typeface="Arial" panose="020B0604020202020204" pitchFamily="34" charset="0"/>
                        </a:rPr>
                        <a:t>0.0408*</a:t>
                      </a:r>
                    </a:p>
                  </a:txBody>
                  <a:tcPr/>
                </a:tc>
                <a:extLst>
                  <a:ext uri="{0D108BD9-81ED-4DB2-BD59-A6C34878D82A}">
                    <a16:rowId xmlns:a16="http://schemas.microsoft.com/office/drawing/2014/main" val="990427050"/>
                  </a:ext>
                </a:extLst>
              </a:tr>
              <a:tr h="370840">
                <a:tc>
                  <a:txBody>
                    <a:bodyPr/>
                    <a:lstStyle/>
                    <a:p>
                      <a:r>
                        <a:rPr lang="en-KE" sz="2400" dirty="0">
                          <a:latin typeface="Arial" panose="020B0604020202020204" pitchFamily="34" charset="0"/>
                          <a:cs typeface="Arial" panose="020B0604020202020204" pitchFamily="34" charset="0"/>
                        </a:rPr>
                        <a:t>GLM:</a:t>
                      </a:r>
                    </a:p>
                    <a:p>
                      <a:r>
                        <a:rPr lang="en-KE" sz="2400" dirty="0">
                          <a:latin typeface="Arial" panose="020B0604020202020204" pitchFamily="34" charset="0"/>
                          <a:cs typeface="Arial" panose="020B0604020202020204" pitchFamily="34" charset="0"/>
                        </a:rPr>
                        <a:t>     Any STH</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A. lumbricoides</a:t>
                      </a:r>
                    </a:p>
                    <a:p>
                      <a:r>
                        <a:rPr lang="en-KE" sz="2400" dirty="0">
                          <a:latin typeface="Arial" panose="020B0604020202020204" pitchFamily="34" charset="0"/>
                          <a:cs typeface="Arial" panose="020B0604020202020204" pitchFamily="34" charset="0"/>
                        </a:rPr>
                        <a:t>     Hookworm</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T. trichiura</a:t>
                      </a:r>
                      <a:endParaRPr lang="en-KE" sz="2400" dirty="0">
                        <a:latin typeface="Arial" panose="020B0604020202020204" pitchFamily="34" charset="0"/>
                        <a:cs typeface="Arial" panose="020B0604020202020204" pitchFamily="34" charset="0"/>
                      </a:endParaRP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5.98</a:t>
                      </a:r>
                    </a:p>
                    <a:p>
                      <a:r>
                        <a:rPr lang="en-KE" sz="2400" dirty="0">
                          <a:latin typeface="Arial" panose="020B0604020202020204" pitchFamily="34" charset="0"/>
                          <a:cs typeface="Arial" panose="020B0604020202020204" pitchFamily="34" charset="0"/>
                        </a:rPr>
                        <a:t>4.73</a:t>
                      </a:r>
                    </a:p>
                    <a:p>
                      <a:r>
                        <a:rPr lang="en-KE" sz="2400" dirty="0">
                          <a:latin typeface="Arial" panose="020B0604020202020204" pitchFamily="34" charset="0"/>
                          <a:cs typeface="Arial" panose="020B0604020202020204" pitchFamily="34" charset="0"/>
                        </a:rPr>
                        <a:t>1.43</a:t>
                      </a:r>
                    </a:p>
                    <a:p>
                      <a:r>
                        <a:rPr lang="en-KE" sz="2400" dirty="0">
                          <a:latin typeface="Arial" panose="020B0604020202020204" pitchFamily="34" charset="0"/>
                          <a:cs typeface="Arial" panose="020B0604020202020204" pitchFamily="34" charset="0"/>
                        </a:rPr>
                        <a:t>2.38</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3.71-9.70</a:t>
                      </a:r>
                    </a:p>
                    <a:p>
                      <a:r>
                        <a:rPr lang="en-KE" sz="2400" dirty="0">
                          <a:latin typeface="Arial" panose="020B0604020202020204" pitchFamily="34" charset="0"/>
                          <a:cs typeface="Arial" panose="020B0604020202020204" pitchFamily="34" charset="0"/>
                        </a:rPr>
                        <a:t>2.61-8.61</a:t>
                      </a:r>
                    </a:p>
                    <a:p>
                      <a:r>
                        <a:rPr lang="en-KE" sz="2400" dirty="0">
                          <a:latin typeface="Arial" panose="020B0604020202020204" pitchFamily="34" charset="0"/>
                          <a:cs typeface="Arial" panose="020B0604020202020204" pitchFamily="34" charset="0"/>
                        </a:rPr>
                        <a:t>0.75-2.96</a:t>
                      </a:r>
                    </a:p>
                    <a:p>
                      <a:r>
                        <a:rPr lang="en-KE" sz="2400" dirty="0">
                          <a:latin typeface="Arial" panose="020B0604020202020204" pitchFamily="34" charset="0"/>
                          <a:cs typeface="Arial" panose="020B0604020202020204" pitchFamily="34" charset="0"/>
                        </a:rPr>
                        <a:t>1.25-4.73</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0.0656</a:t>
                      </a:r>
                    </a:p>
                    <a:p>
                      <a:r>
                        <a:rPr lang="en-KE" sz="2400" dirty="0">
                          <a:latin typeface="Arial" panose="020B0604020202020204" pitchFamily="34" charset="0"/>
                          <a:cs typeface="Arial" panose="020B0604020202020204" pitchFamily="34" charset="0"/>
                        </a:rPr>
                        <a:t>0.0478</a:t>
                      </a:r>
                    </a:p>
                    <a:p>
                      <a:r>
                        <a:rPr lang="en-KE" sz="2400" dirty="0">
                          <a:latin typeface="Arial" panose="020B0604020202020204" pitchFamily="34" charset="0"/>
                          <a:cs typeface="Arial" panose="020B0604020202020204" pitchFamily="34" charset="0"/>
                        </a:rPr>
                        <a:t>0.0190</a:t>
                      </a:r>
                    </a:p>
                    <a:p>
                      <a:r>
                        <a:rPr lang="en-KE" sz="2400" dirty="0">
                          <a:latin typeface="Arial" panose="020B0604020202020204" pitchFamily="34" charset="0"/>
                          <a:cs typeface="Arial" panose="020B0604020202020204" pitchFamily="34" charset="0"/>
                        </a:rPr>
                        <a:t>0.0409</a:t>
                      </a:r>
                    </a:p>
                  </a:txBody>
                  <a:tcPr/>
                </a:tc>
                <a:extLst>
                  <a:ext uri="{0D108BD9-81ED-4DB2-BD59-A6C34878D82A}">
                    <a16:rowId xmlns:a16="http://schemas.microsoft.com/office/drawing/2014/main" val="3715991504"/>
                  </a:ext>
                </a:extLst>
              </a:tr>
              <a:tr h="370840">
                <a:tc>
                  <a:txBody>
                    <a:bodyPr/>
                    <a:lstStyle/>
                    <a:p>
                      <a:r>
                        <a:rPr lang="en-KE" sz="2400" dirty="0">
                          <a:latin typeface="Arial" panose="020B0604020202020204" pitchFamily="34" charset="0"/>
                          <a:cs typeface="Arial" panose="020B0604020202020204" pitchFamily="34" charset="0"/>
                        </a:rPr>
                        <a:t>Stacked ensemble:</a:t>
                      </a:r>
                    </a:p>
                    <a:p>
                      <a:r>
                        <a:rPr lang="en-KE" sz="2400" dirty="0">
                          <a:latin typeface="Arial" panose="020B0604020202020204" pitchFamily="34" charset="0"/>
                          <a:cs typeface="Arial" panose="020B0604020202020204" pitchFamily="34" charset="0"/>
                        </a:rPr>
                        <a:t>     Any STH</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A. lumbricoides</a:t>
                      </a:r>
                    </a:p>
                    <a:p>
                      <a:r>
                        <a:rPr lang="en-KE" sz="2400" dirty="0">
                          <a:latin typeface="Arial" panose="020B0604020202020204" pitchFamily="34" charset="0"/>
                          <a:cs typeface="Arial" panose="020B0604020202020204" pitchFamily="34" charset="0"/>
                        </a:rPr>
                        <a:t>     Hookworm</a:t>
                      </a:r>
                    </a:p>
                    <a:p>
                      <a:r>
                        <a:rPr lang="en-KE" sz="2400" dirty="0">
                          <a:latin typeface="Arial" panose="020B0604020202020204" pitchFamily="34" charset="0"/>
                          <a:cs typeface="Arial" panose="020B0604020202020204" pitchFamily="34" charset="0"/>
                        </a:rPr>
                        <a:t>     </a:t>
                      </a:r>
                      <a:r>
                        <a:rPr lang="en-KE" sz="2400" i="1" dirty="0">
                          <a:latin typeface="Arial" panose="020B0604020202020204" pitchFamily="34" charset="0"/>
                          <a:cs typeface="Arial" panose="020B0604020202020204" pitchFamily="34" charset="0"/>
                        </a:rPr>
                        <a:t>T. trichiura</a:t>
                      </a:r>
                      <a:endParaRPr lang="en-KE" sz="2400" dirty="0">
                        <a:latin typeface="Arial" panose="020B0604020202020204" pitchFamily="34" charset="0"/>
                        <a:cs typeface="Arial" panose="020B0604020202020204" pitchFamily="34" charset="0"/>
                      </a:endParaRP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5.11</a:t>
                      </a:r>
                    </a:p>
                    <a:p>
                      <a:r>
                        <a:rPr lang="en-KE" sz="2400" dirty="0">
                          <a:latin typeface="Arial" panose="020B0604020202020204" pitchFamily="34" charset="0"/>
                          <a:cs typeface="Arial" panose="020B0604020202020204" pitchFamily="34" charset="0"/>
                        </a:rPr>
                        <a:t>4.35</a:t>
                      </a:r>
                    </a:p>
                    <a:p>
                      <a:r>
                        <a:rPr lang="en-KE" sz="2400" dirty="0">
                          <a:latin typeface="Arial" panose="020B0604020202020204" pitchFamily="34" charset="0"/>
                          <a:cs typeface="Arial" panose="020B0604020202020204" pitchFamily="34" charset="0"/>
                        </a:rPr>
                        <a:t>1.22</a:t>
                      </a:r>
                    </a:p>
                    <a:p>
                      <a:r>
                        <a:rPr lang="en-KE" sz="2400" dirty="0">
                          <a:latin typeface="Arial" panose="020B0604020202020204" pitchFamily="34" charset="0"/>
                          <a:cs typeface="Arial" panose="020B0604020202020204" pitchFamily="34" charset="0"/>
                        </a:rPr>
                        <a:t>2.12</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3.42-7.65</a:t>
                      </a:r>
                    </a:p>
                    <a:p>
                      <a:r>
                        <a:rPr lang="en-KE" sz="2400" dirty="0">
                          <a:latin typeface="Arial" panose="020B0604020202020204" pitchFamily="34" charset="0"/>
                          <a:cs typeface="Arial" panose="020B0604020202020204" pitchFamily="34" charset="0"/>
                        </a:rPr>
                        <a:t>2.55-7.19</a:t>
                      </a:r>
                    </a:p>
                    <a:p>
                      <a:r>
                        <a:rPr lang="en-KE" sz="2400" dirty="0">
                          <a:latin typeface="Arial" panose="020B0604020202020204" pitchFamily="34" charset="0"/>
                          <a:cs typeface="Arial" panose="020B0604020202020204" pitchFamily="34" charset="0"/>
                        </a:rPr>
                        <a:t>0.49-2.63</a:t>
                      </a:r>
                    </a:p>
                    <a:p>
                      <a:r>
                        <a:rPr lang="en-KE" sz="2400" dirty="0">
                          <a:latin typeface="Arial" panose="020B0604020202020204" pitchFamily="34" charset="0"/>
                          <a:cs typeface="Arial" panose="020B0604020202020204" pitchFamily="34" charset="0"/>
                        </a:rPr>
                        <a:t>1.26-3.65</a:t>
                      </a:r>
                    </a:p>
                  </a:txBody>
                  <a:tcPr/>
                </a:tc>
                <a:tc>
                  <a:txBody>
                    <a:bodyPr/>
                    <a:lstStyle/>
                    <a:p>
                      <a:endParaRPr lang="en-KE" sz="2400" dirty="0">
                        <a:latin typeface="Arial" panose="020B0604020202020204" pitchFamily="34" charset="0"/>
                        <a:cs typeface="Arial" panose="020B0604020202020204" pitchFamily="34" charset="0"/>
                      </a:endParaRPr>
                    </a:p>
                    <a:p>
                      <a:r>
                        <a:rPr lang="en-KE" sz="2400" dirty="0">
                          <a:latin typeface="Arial" panose="020B0604020202020204" pitchFamily="34" charset="0"/>
                          <a:cs typeface="Arial" panose="020B0604020202020204" pitchFamily="34" charset="0"/>
                        </a:rPr>
                        <a:t>0.0654</a:t>
                      </a:r>
                    </a:p>
                    <a:p>
                      <a:r>
                        <a:rPr lang="en-KE" sz="2400" dirty="0">
                          <a:latin typeface="Arial" panose="020B0604020202020204" pitchFamily="34" charset="0"/>
                          <a:cs typeface="Arial" panose="020B0604020202020204" pitchFamily="34" charset="0"/>
                        </a:rPr>
                        <a:t>0.0479</a:t>
                      </a:r>
                    </a:p>
                    <a:p>
                      <a:r>
                        <a:rPr lang="en-KE" sz="2400" dirty="0">
                          <a:latin typeface="Arial" panose="020B0604020202020204" pitchFamily="34" charset="0"/>
                          <a:cs typeface="Arial" panose="020B0604020202020204" pitchFamily="34" charset="0"/>
                        </a:rPr>
                        <a:t>0.0187</a:t>
                      </a:r>
                    </a:p>
                    <a:p>
                      <a:r>
                        <a:rPr lang="en-KE" sz="2400" dirty="0">
                          <a:latin typeface="Arial" panose="020B0604020202020204" pitchFamily="34" charset="0"/>
                          <a:cs typeface="Arial" panose="020B0604020202020204" pitchFamily="34" charset="0"/>
                        </a:rPr>
                        <a:t>0.0408</a:t>
                      </a:r>
                    </a:p>
                  </a:txBody>
                  <a:tcPr/>
                </a:tc>
                <a:extLst>
                  <a:ext uri="{0D108BD9-81ED-4DB2-BD59-A6C34878D82A}">
                    <a16:rowId xmlns:a16="http://schemas.microsoft.com/office/drawing/2014/main" val="3375094445"/>
                  </a:ext>
                </a:extLst>
              </a:tr>
              <a:tr h="370840">
                <a:tc gridSpan="4">
                  <a:txBody>
                    <a:bodyPr/>
                    <a:lstStyle/>
                    <a:p>
                      <a:r>
                        <a:rPr lang="en-KE" sz="2400" dirty="0">
                          <a:latin typeface="Arial" panose="020B0604020202020204" pitchFamily="34" charset="0"/>
                          <a:cs typeface="Arial" panose="020B0604020202020204" pitchFamily="34" charset="0"/>
                        </a:rPr>
                        <a:t>*The model with the least out of sample RMSE was the best model chosen for subsequent analysis for STH. In this case, GP only was the best model.</a:t>
                      </a:r>
                    </a:p>
                  </a:txBody>
                  <a:tcPr/>
                </a:tc>
                <a:tc hMerge="1">
                  <a:txBody>
                    <a:bodyPr/>
                    <a:lstStyle/>
                    <a:p>
                      <a:endParaRPr lang="en-KE" dirty="0"/>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1402429880"/>
                  </a:ext>
                </a:extLst>
              </a:tr>
            </a:tbl>
          </a:graphicData>
        </a:graphic>
      </p:graphicFrame>
    </p:spTree>
    <p:extLst>
      <p:ext uri="{BB962C8B-B14F-4D97-AF65-F5344CB8AC3E}">
        <p14:creationId xmlns:p14="http://schemas.microsoft.com/office/powerpoint/2010/main" val="3336419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F6168-FB14-7347-0657-FEC74146D9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F96A69-4B52-BE13-0914-0135A8E6968D}"/>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64BA9551-6928-8050-C85F-1750FFE0D90A}"/>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5D2DE2E1-57B7-BD47-0B66-09CADCA633D5}"/>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EE92CB4E-D2AF-0CC4-0322-947455558EDC}"/>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8C175B11-2536-E6A8-32DB-7F7931AA7542}"/>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23E9A6C0-31A1-9BC4-0796-4DD7F43C80AB}"/>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CD47D68B-DF25-FD84-7F4E-4C72D41DE2CB}"/>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B83B08FA-429B-7C02-3700-37796F3D8480}"/>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396F2632-7CB6-4948-514B-5C7968DB6F33}"/>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F9D0CBCB-9450-2560-E548-0E068889E3BF}"/>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2655D20A-DE28-328F-8F84-AB3F062E628E}"/>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C28BB36F-25CF-7251-A6B5-D56D1D3F1932}"/>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DBE6C4C9-704F-3FE5-BD73-77A40F5F4E0B}"/>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7ABD2280-329E-71F4-236C-D872267BAFCA}"/>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590DAD49-DDB0-28AD-D712-F4573459AAB2}"/>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DE854F70-5E54-0741-93D2-A8A03D00442C}"/>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C8A3186A-198A-0BFE-0163-037A8AF0C3EB}"/>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98D9C39D-A371-E87E-26FE-5D97B8BB6E68}"/>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EC1E083D-A339-C202-09FB-C3E798B852D1}"/>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4C5E27A2-05E1-C544-5A38-EBA539DD67F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C3664261-0B93-0327-A07A-DEC9A2D98BBA}"/>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DCC979B7-F806-2537-3F74-381096628A7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FE16DB16-51E9-0EEB-0266-BB4332F03C54}"/>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71E37AC2-13F7-8CBE-3234-2DF91F1B1502}"/>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3F8E470D-3F92-F17B-559E-52296D43E145}"/>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A19BAC2C-DB85-A4AC-AE0E-1B997288662C}"/>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0095B028-9E81-4864-D499-92A2BCC8E90A}"/>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124BE41C-0E95-A19E-CFAE-8597EF5335A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0637A7BE-70BA-4DFC-4049-A2DB514CDA12}"/>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067189D9-EC52-39E5-08B0-AAAD0C35AA7D}"/>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952F68D0-20CE-DDA9-4877-3508A4A5431E}"/>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50388B22-BC6E-691A-5698-2FC9E228BF12}"/>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0969E1A1-9A26-935C-B531-2180D0E7D2E8}"/>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A2E18D1D-D593-A1C7-51D2-3E2D3FDA542F}"/>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F230C298-9232-BD4A-AD9A-558460E53620}"/>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7AD84789-8BE8-27BA-2F71-44954235209E}"/>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06CC152A-FC61-4FCA-6112-409D7571FABF}"/>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04C22B61-42B6-6F4A-25EE-4913D05CF25E}"/>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E20E5992-1EBB-A753-CD63-063B22B3AE75}"/>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1E77BD35-4CA6-7A91-5DDE-F7EBD563A8BE}"/>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3BFF75AE-5BD4-40D3-CD01-BCC0859C4F1A}"/>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251BA2FC-ED32-8E56-708E-0EBF75A00D45}"/>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6B7457FF-9B7B-4D5F-65AF-43722813043F}"/>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27F6EE6F-1EDC-F633-EBB3-06B69D689F9F}"/>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D1901EB1-C3E5-40FE-76C4-8EE1E2827789}"/>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5BB13C2B-2DE1-381B-AC1D-09BD4A8B12DE}"/>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C8D3687B-5BD3-DE30-D19B-1AD6212C756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8598C2EE-6218-9D69-AD3D-BD49A79EF0B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55FF3A8B-3239-1CEF-C5F0-FEBBAE919C18}"/>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FE089420-4F94-F054-8390-4596F8A52E3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082CC347-BEFE-821D-6511-6A5DD8471A5E}"/>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E20FB09E-CB27-320A-4B87-2546BAA09C7C}"/>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16741DA9-8BB2-83AA-4BA6-32D4A92E51A4}"/>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8D6AB440-A671-DAFA-1B81-78DF4B4BBC1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A5E80109-8093-2DB2-B029-99B21D3C1642}"/>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DB4152DA-9FB0-8937-73BE-D4DB046B806E}"/>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F6A6AA5E-937B-F395-7AE6-3A3EB1D4D208}"/>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961A6071-B2B0-88A6-781C-5F3AB8C6B39A}"/>
              </a:ext>
            </a:extLst>
          </p:cNvPr>
          <p:cNvSpPr txBox="1"/>
          <p:nvPr/>
        </p:nvSpPr>
        <p:spPr>
          <a:xfrm>
            <a:off x="788558" y="1284188"/>
            <a:ext cx="17337050"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STH prevalence risk prediction </a:t>
            </a:r>
            <a:endParaRPr lang="en-US" sz="5400" b="1" dirty="0">
              <a:solidFill>
                <a:schemeClr val="bg1"/>
              </a:solidFill>
              <a:latin typeface="Arial Bold"/>
              <a:ea typeface="Arial Bold"/>
              <a:cs typeface="Arial Bold"/>
              <a:sym typeface="Arial Bold"/>
            </a:endParaRPr>
          </a:p>
        </p:txBody>
      </p:sp>
      <p:sp>
        <p:nvSpPr>
          <p:cNvPr id="61" name="TextBox 60">
            <a:extLst>
              <a:ext uri="{FF2B5EF4-FFF2-40B4-BE49-F238E27FC236}">
                <a16:creationId xmlns:a16="http://schemas.microsoft.com/office/drawing/2014/main" id="{294400B7-DF10-CB5A-41DF-BC0E87E02470}"/>
              </a:ext>
            </a:extLst>
          </p:cNvPr>
          <p:cNvSpPr txBox="1"/>
          <p:nvPr/>
        </p:nvSpPr>
        <p:spPr>
          <a:xfrm>
            <a:off x="1451167" y="2638686"/>
            <a:ext cx="2076893" cy="369332"/>
          </a:xfrm>
          <a:prstGeom prst="rect">
            <a:avLst/>
          </a:prstGeom>
          <a:noFill/>
        </p:spPr>
        <p:txBody>
          <a:bodyPr wrap="square" rtlCol="0">
            <a:spAutoFit/>
          </a:bodyPr>
          <a:lstStyle/>
          <a:p>
            <a:r>
              <a:rPr lang="en-KE" dirty="0"/>
              <a:t>A) Input data</a:t>
            </a:r>
          </a:p>
        </p:txBody>
      </p:sp>
      <p:sp>
        <p:nvSpPr>
          <p:cNvPr id="62" name="TextBox 61">
            <a:extLst>
              <a:ext uri="{FF2B5EF4-FFF2-40B4-BE49-F238E27FC236}">
                <a16:creationId xmlns:a16="http://schemas.microsoft.com/office/drawing/2014/main" id="{092F007A-A87B-0FD5-7A60-83ACF3E1DD3C}"/>
              </a:ext>
            </a:extLst>
          </p:cNvPr>
          <p:cNvSpPr txBox="1"/>
          <p:nvPr/>
        </p:nvSpPr>
        <p:spPr>
          <a:xfrm>
            <a:off x="4396692" y="2361687"/>
            <a:ext cx="4931824" cy="646331"/>
          </a:xfrm>
          <a:prstGeom prst="rect">
            <a:avLst/>
          </a:prstGeom>
          <a:noFill/>
        </p:spPr>
        <p:txBody>
          <a:bodyPr wrap="square" rtlCol="0">
            <a:spAutoFit/>
          </a:bodyPr>
          <a:lstStyle/>
          <a:p>
            <a:r>
              <a:rPr lang="en-KE" dirty="0"/>
              <a:t>B) Predicted any STH prevalence: GP only within MBG suite</a:t>
            </a:r>
          </a:p>
        </p:txBody>
      </p:sp>
      <p:sp>
        <p:nvSpPr>
          <p:cNvPr id="63" name="TextBox 62">
            <a:extLst>
              <a:ext uri="{FF2B5EF4-FFF2-40B4-BE49-F238E27FC236}">
                <a16:creationId xmlns:a16="http://schemas.microsoft.com/office/drawing/2014/main" id="{E5829748-4392-44B4-FB55-76DDFE3929CD}"/>
              </a:ext>
            </a:extLst>
          </p:cNvPr>
          <p:cNvSpPr txBox="1"/>
          <p:nvPr/>
        </p:nvSpPr>
        <p:spPr>
          <a:xfrm>
            <a:off x="1451166" y="6151391"/>
            <a:ext cx="6188145" cy="369332"/>
          </a:xfrm>
          <a:prstGeom prst="rect">
            <a:avLst/>
          </a:prstGeom>
          <a:noFill/>
        </p:spPr>
        <p:txBody>
          <a:bodyPr wrap="square" rtlCol="0">
            <a:spAutoFit/>
          </a:bodyPr>
          <a:lstStyle/>
          <a:p>
            <a:r>
              <a:rPr lang="en-KE" dirty="0"/>
              <a:t>C) Predicted STH species prevalence: GP only within MBG suite</a:t>
            </a:r>
          </a:p>
        </p:txBody>
      </p:sp>
      <p:pic>
        <p:nvPicPr>
          <p:cNvPr id="64" name="Picture 63">
            <a:extLst>
              <a:ext uri="{FF2B5EF4-FFF2-40B4-BE49-F238E27FC236}">
                <a16:creationId xmlns:a16="http://schemas.microsoft.com/office/drawing/2014/main" id="{09CF29D7-085C-C9D0-B95C-A495800A6855}"/>
              </a:ext>
            </a:extLst>
          </p:cNvPr>
          <p:cNvPicPr>
            <a:picLocks noChangeAspect="1"/>
          </p:cNvPicPr>
          <p:nvPr/>
        </p:nvPicPr>
        <p:blipFill>
          <a:blip r:embed="rId4"/>
          <a:stretch>
            <a:fillRect/>
          </a:stretch>
        </p:blipFill>
        <p:spPr>
          <a:xfrm>
            <a:off x="942109" y="3347568"/>
            <a:ext cx="3098165" cy="2571750"/>
          </a:xfrm>
          <a:prstGeom prst="rect">
            <a:avLst/>
          </a:prstGeom>
          <a:ln>
            <a:noFill/>
          </a:ln>
        </p:spPr>
      </p:pic>
      <p:pic>
        <p:nvPicPr>
          <p:cNvPr id="65" name="Picture 64">
            <a:extLst>
              <a:ext uri="{FF2B5EF4-FFF2-40B4-BE49-F238E27FC236}">
                <a16:creationId xmlns:a16="http://schemas.microsoft.com/office/drawing/2014/main" id="{C402C164-793B-9FD6-5AC1-7F895E4018C6}"/>
              </a:ext>
            </a:extLst>
          </p:cNvPr>
          <p:cNvPicPr>
            <a:picLocks noChangeAspect="1"/>
          </p:cNvPicPr>
          <p:nvPr/>
        </p:nvPicPr>
        <p:blipFill>
          <a:blip r:embed="rId5"/>
          <a:stretch>
            <a:fillRect/>
          </a:stretch>
        </p:blipFill>
        <p:spPr>
          <a:xfrm>
            <a:off x="4194651" y="3008018"/>
            <a:ext cx="5176490" cy="2911300"/>
          </a:xfrm>
          <a:prstGeom prst="rect">
            <a:avLst/>
          </a:prstGeom>
          <a:ln>
            <a:noFill/>
          </a:ln>
        </p:spPr>
      </p:pic>
      <p:pic>
        <p:nvPicPr>
          <p:cNvPr id="66" name="Picture 65">
            <a:extLst>
              <a:ext uri="{FF2B5EF4-FFF2-40B4-BE49-F238E27FC236}">
                <a16:creationId xmlns:a16="http://schemas.microsoft.com/office/drawing/2014/main" id="{6E746D5B-234F-9674-FA0D-26BDEABA57BB}"/>
              </a:ext>
            </a:extLst>
          </p:cNvPr>
          <p:cNvPicPr>
            <a:picLocks noChangeAspect="1"/>
          </p:cNvPicPr>
          <p:nvPr/>
        </p:nvPicPr>
        <p:blipFill>
          <a:blip r:embed="rId6"/>
          <a:stretch>
            <a:fillRect/>
          </a:stretch>
        </p:blipFill>
        <p:spPr>
          <a:xfrm>
            <a:off x="1287189" y="6979907"/>
            <a:ext cx="6516098" cy="1803314"/>
          </a:xfrm>
          <a:prstGeom prst="rect">
            <a:avLst/>
          </a:prstGeom>
        </p:spPr>
      </p:pic>
      <p:pic>
        <p:nvPicPr>
          <p:cNvPr id="67" name="Picture 66">
            <a:extLst>
              <a:ext uri="{FF2B5EF4-FFF2-40B4-BE49-F238E27FC236}">
                <a16:creationId xmlns:a16="http://schemas.microsoft.com/office/drawing/2014/main" id="{F6DDE278-5893-AA3E-5C1E-403DDD6AC3F1}"/>
              </a:ext>
            </a:extLst>
          </p:cNvPr>
          <p:cNvPicPr>
            <a:picLocks noChangeAspect="1"/>
          </p:cNvPicPr>
          <p:nvPr/>
        </p:nvPicPr>
        <p:blipFill>
          <a:blip r:embed="rId7"/>
          <a:stretch>
            <a:fillRect/>
          </a:stretch>
        </p:blipFill>
        <p:spPr>
          <a:xfrm>
            <a:off x="7644597" y="7641365"/>
            <a:ext cx="896296" cy="1141856"/>
          </a:xfrm>
          <a:prstGeom prst="rect">
            <a:avLst/>
          </a:prstGeom>
        </p:spPr>
      </p:pic>
      <p:pic>
        <p:nvPicPr>
          <p:cNvPr id="68" name="Picture 67">
            <a:extLst>
              <a:ext uri="{FF2B5EF4-FFF2-40B4-BE49-F238E27FC236}">
                <a16:creationId xmlns:a16="http://schemas.microsoft.com/office/drawing/2014/main" id="{75963D1E-A9B1-53B4-6650-C8AB0074C531}"/>
              </a:ext>
            </a:extLst>
          </p:cNvPr>
          <p:cNvPicPr>
            <a:picLocks noChangeAspect="1"/>
          </p:cNvPicPr>
          <p:nvPr/>
        </p:nvPicPr>
        <p:blipFill>
          <a:blip r:embed="rId8"/>
          <a:stretch>
            <a:fillRect/>
          </a:stretch>
        </p:blipFill>
        <p:spPr>
          <a:xfrm>
            <a:off x="1287189" y="6523204"/>
            <a:ext cx="1782071" cy="459184"/>
          </a:xfrm>
          <a:prstGeom prst="rect">
            <a:avLst/>
          </a:prstGeom>
        </p:spPr>
      </p:pic>
      <p:pic>
        <p:nvPicPr>
          <p:cNvPr id="69" name="Picture 68">
            <a:extLst>
              <a:ext uri="{FF2B5EF4-FFF2-40B4-BE49-F238E27FC236}">
                <a16:creationId xmlns:a16="http://schemas.microsoft.com/office/drawing/2014/main" id="{D8817E16-E382-FD1B-DE82-F3ACA78990E7}"/>
              </a:ext>
            </a:extLst>
          </p:cNvPr>
          <p:cNvPicPr>
            <a:picLocks noChangeAspect="1"/>
          </p:cNvPicPr>
          <p:nvPr/>
        </p:nvPicPr>
        <p:blipFill>
          <a:blip r:embed="rId9"/>
          <a:stretch>
            <a:fillRect/>
          </a:stretch>
        </p:blipFill>
        <p:spPr>
          <a:xfrm>
            <a:off x="3723988" y="6549362"/>
            <a:ext cx="1558007" cy="406868"/>
          </a:xfrm>
          <a:prstGeom prst="rect">
            <a:avLst/>
          </a:prstGeom>
        </p:spPr>
      </p:pic>
      <p:pic>
        <p:nvPicPr>
          <p:cNvPr id="70" name="Picture 69">
            <a:extLst>
              <a:ext uri="{FF2B5EF4-FFF2-40B4-BE49-F238E27FC236}">
                <a16:creationId xmlns:a16="http://schemas.microsoft.com/office/drawing/2014/main" id="{27AE2795-B58D-97F7-630E-10299F7249B5}"/>
              </a:ext>
            </a:extLst>
          </p:cNvPr>
          <p:cNvPicPr>
            <a:picLocks noChangeAspect="1"/>
          </p:cNvPicPr>
          <p:nvPr/>
        </p:nvPicPr>
        <p:blipFill>
          <a:blip r:embed="rId10"/>
          <a:stretch>
            <a:fillRect/>
          </a:stretch>
        </p:blipFill>
        <p:spPr>
          <a:xfrm>
            <a:off x="6126901" y="6572729"/>
            <a:ext cx="1471406" cy="360134"/>
          </a:xfrm>
          <a:prstGeom prst="rect">
            <a:avLst/>
          </a:prstGeom>
        </p:spPr>
      </p:pic>
      <p:sp>
        <p:nvSpPr>
          <p:cNvPr id="71" name="TextBox 70">
            <a:extLst>
              <a:ext uri="{FF2B5EF4-FFF2-40B4-BE49-F238E27FC236}">
                <a16:creationId xmlns:a16="http://schemas.microsoft.com/office/drawing/2014/main" id="{80E33252-EA63-CC71-B533-2F32C7D91238}"/>
              </a:ext>
            </a:extLst>
          </p:cNvPr>
          <p:cNvSpPr txBox="1"/>
          <p:nvPr/>
        </p:nvSpPr>
        <p:spPr>
          <a:xfrm>
            <a:off x="9939253" y="3535910"/>
            <a:ext cx="8186339" cy="4524315"/>
          </a:xfrm>
          <a:prstGeom prst="rect">
            <a:avLst/>
          </a:prstGeom>
          <a:noFill/>
        </p:spPr>
        <p:txBody>
          <a:bodyPr wrap="square" rtlCol="0">
            <a:spAutoFit/>
          </a:bodyPr>
          <a:lstStyle/>
          <a:p>
            <a:pPr marL="800100" lvl="1" indent="-342900">
              <a:buFont typeface="Arial" panose="020B0604020202020204" pitchFamily="34" charset="0"/>
              <a:buChar char="•"/>
            </a:pPr>
            <a:r>
              <a:rPr lang="en-KE" sz="2400" b="1" dirty="0">
                <a:latin typeface="Arial" panose="020B0604020202020204" pitchFamily="34" charset="0"/>
                <a:cs typeface="Arial" panose="020B0604020202020204" pitchFamily="34" charset="0"/>
              </a:rPr>
              <a:t>Panel A </a:t>
            </a:r>
            <a:r>
              <a:rPr lang="en-KE" sz="2400" dirty="0">
                <a:latin typeface="Arial" panose="020B0604020202020204" pitchFamily="34" charset="0"/>
                <a:cs typeface="Arial" panose="020B0604020202020204" pitchFamily="34" charset="0"/>
              </a:rPr>
              <a:t>shows locations where epidemiological data were collected </a:t>
            </a:r>
          </a:p>
          <a:p>
            <a:pPr marL="800100" lvl="1" indent="-342900">
              <a:buFont typeface="Arial" panose="020B0604020202020204" pitchFamily="34" charset="0"/>
              <a:buChar char="•"/>
            </a:pPr>
            <a:r>
              <a:rPr lang="en-KE" sz="2400" b="1" dirty="0">
                <a:latin typeface="Arial" panose="020B0604020202020204" pitchFamily="34" charset="0"/>
                <a:cs typeface="Arial" panose="020B0604020202020204" pitchFamily="34" charset="0"/>
              </a:rPr>
              <a:t>Any STH (panel B) </a:t>
            </a:r>
            <a:r>
              <a:rPr lang="en-KE" sz="2400" dirty="0">
                <a:latin typeface="Arial" panose="020B0604020202020204" pitchFamily="34" charset="0"/>
                <a:cs typeface="Arial" panose="020B0604020202020204" pitchFamily="34" charset="0"/>
              </a:rPr>
              <a:t>risk is observed in </a:t>
            </a:r>
            <a:r>
              <a:rPr lang="en-KE" sz="2400" u="sng" dirty="0">
                <a:latin typeface="Arial" panose="020B0604020202020204" pitchFamily="34" charset="0"/>
                <a:cs typeface="Arial" panose="020B0604020202020204" pitchFamily="34" charset="0"/>
              </a:rPr>
              <a:t>western</a:t>
            </a:r>
            <a:r>
              <a:rPr lang="en-KE" sz="2400" dirty="0">
                <a:latin typeface="Arial" panose="020B0604020202020204" pitchFamily="34" charset="0"/>
                <a:cs typeface="Arial" panose="020B0604020202020204" pitchFamily="34" charset="0"/>
              </a:rPr>
              <a:t>, </a:t>
            </a:r>
            <a:r>
              <a:rPr lang="en-KE" sz="2400" u="sng" dirty="0">
                <a:latin typeface="Arial" panose="020B0604020202020204" pitchFamily="34" charset="0"/>
                <a:cs typeface="Arial" panose="020B0604020202020204" pitchFamily="34" charset="0"/>
              </a:rPr>
              <a:t>coastal</a:t>
            </a:r>
            <a:r>
              <a:rPr lang="en-KE" sz="2400" dirty="0">
                <a:latin typeface="Arial" panose="020B0604020202020204" pitchFamily="34" charset="0"/>
                <a:cs typeface="Arial" panose="020B0604020202020204" pitchFamily="34" charset="0"/>
              </a:rPr>
              <a:t>, and pockets of </a:t>
            </a:r>
            <a:r>
              <a:rPr lang="en-KE" sz="2400" u="sng" dirty="0">
                <a:latin typeface="Arial" panose="020B0604020202020204" pitchFamily="34" charset="0"/>
                <a:cs typeface="Arial" panose="020B0604020202020204" pitchFamily="34" charset="0"/>
              </a:rPr>
              <a:t>northeastern</a:t>
            </a:r>
            <a:r>
              <a:rPr lang="en-KE" sz="2400" dirty="0">
                <a:latin typeface="Arial" panose="020B0604020202020204" pitchFamily="34" charset="0"/>
                <a:cs typeface="Arial" panose="020B0604020202020204" pitchFamily="34" charset="0"/>
              </a:rPr>
              <a:t> parts of the country</a:t>
            </a:r>
            <a:r>
              <a:rPr lang="en-KE" sz="2400" b="1" i="1" dirty="0">
                <a:latin typeface="Arial" panose="020B0604020202020204" pitchFamily="34" charset="0"/>
                <a:cs typeface="Arial" panose="020B0604020202020204" pitchFamily="34" charset="0"/>
              </a:rPr>
              <a:t> </a:t>
            </a:r>
          </a:p>
          <a:p>
            <a:pPr marL="800100" lvl="1" indent="-342900">
              <a:buFont typeface="Arial" panose="020B0604020202020204" pitchFamily="34" charset="0"/>
              <a:buChar char="•"/>
            </a:pPr>
            <a:r>
              <a:rPr lang="en-KE" sz="2400" b="1" i="1" dirty="0">
                <a:latin typeface="Arial" panose="020B0604020202020204" pitchFamily="34" charset="0"/>
                <a:cs typeface="Arial" panose="020B0604020202020204" pitchFamily="34" charset="0"/>
              </a:rPr>
              <a:t>A. lumbricoides </a:t>
            </a:r>
            <a:r>
              <a:rPr lang="en-KE" sz="2400" b="1" dirty="0">
                <a:latin typeface="Arial" panose="020B0604020202020204" pitchFamily="34" charset="0"/>
                <a:cs typeface="Arial" panose="020B0604020202020204" pitchFamily="34" charset="0"/>
              </a:rPr>
              <a:t> (panel C.A) </a:t>
            </a:r>
            <a:r>
              <a:rPr lang="en-KE" sz="2400" dirty="0">
                <a:latin typeface="Arial" panose="020B0604020202020204" pitchFamily="34" charset="0"/>
                <a:cs typeface="Arial" panose="020B0604020202020204" pitchFamily="34" charset="0"/>
              </a:rPr>
              <a:t>risk is </a:t>
            </a:r>
            <a:r>
              <a:rPr lang="en-GB" sz="2400" dirty="0">
                <a:latin typeface="Arial" panose="020B0604020202020204" pitchFamily="34" charset="0"/>
                <a:cs typeface="Arial" panose="020B0604020202020204" pitchFamily="34" charset="0"/>
              </a:rPr>
              <a:t>higher</a:t>
            </a:r>
            <a:r>
              <a:rPr lang="en-KE" sz="2400" dirty="0">
                <a:latin typeface="Arial" panose="020B0604020202020204" pitchFamily="34" charset="0"/>
                <a:cs typeface="Arial" panose="020B0604020202020204" pitchFamily="34" charset="0"/>
              </a:rPr>
              <a:t> in </a:t>
            </a:r>
            <a:r>
              <a:rPr lang="en-GB" sz="2400" dirty="0">
                <a:latin typeface="Arial" panose="020B0604020202020204" pitchFamily="34" charset="0"/>
                <a:cs typeface="Arial" panose="020B0604020202020204" pitchFamily="34" charset="0"/>
              </a:rPr>
              <a:t>the </a:t>
            </a:r>
            <a:r>
              <a:rPr lang="en-GB" sz="2400" u="sng" dirty="0">
                <a:latin typeface="Arial" panose="020B0604020202020204" pitchFamily="34" charset="0"/>
                <a:cs typeface="Arial" panose="020B0604020202020204" pitchFamily="34" charset="0"/>
              </a:rPr>
              <a:t>western</a:t>
            </a:r>
            <a:r>
              <a:rPr lang="en-KE" sz="2400" dirty="0">
                <a:latin typeface="Arial" panose="020B0604020202020204" pitchFamily="34" charset="0"/>
                <a:cs typeface="Arial" panose="020B0604020202020204" pitchFamily="34" charset="0"/>
              </a:rPr>
              <a:t> and pockets of </a:t>
            </a:r>
            <a:r>
              <a:rPr lang="en-KE" sz="2400" u="sng" dirty="0">
                <a:latin typeface="Arial" panose="020B0604020202020204" pitchFamily="34" charset="0"/>
                <a:cs typeface="Arial" panose="020B0604020202020204" pitchFamily="34" charset="0"/>
              </a:rPr>
              <a:t>northeastern</a:t>
            </a:r>
            <a:r>
              <a:rPr lang="en-KE" sz="2400" dirty="0">
                <a:latin typeface="Arial" panose="020B0604020202020204" pitchFamily="34" charset="0"/>
                <a:cs typeface="Arial" panose="020B0604020202020204" pitchFamily="34" charset="0"/>
              </a:rPr>
              <a:t> region of the country</a:t>
            </a:r>
          </a:p>
          <a:p>
            <a:pPr marL="800100" lvl="1" indent="-342900">
              <a:buFont typeface="Arial" panose="020B0604020202020204" pitchFamily="34" charset="0"/>
              <a:buChar char="•"/>
            </a:pPr>
            <a:r>
              <a:rPr lang="en-KE" sz="2400" b="1" dirty="0">
                <a:latin typeface="Arial" panose="020B0604020202020204" pitchFamily="34" charset="0"/>
                <a:cs typeface="Arial" panose="020B0604020202020204" pitchFamily="34" charset="0"/>
              </a:rPr>
              <a:t>Hookworms</a:t>
            </a:r>
            <a:r>
              <a:rPr lang="en-KE" sz="2400" dirty="0">
                <a:latin typeface="Arial" panose="020B0604020202020204" pitchFamily="34" charset="0"/>
                <a:cs typeface="Arial" panose="020B0604020202020204" pitchFamily="34" charset="0"/>
              </a:rPr>
              <a:t> </a:t>
            </a:r>
            <a:r>
              <a:rPr lang="en-KE" sz="2400" b="1" dirty="0">
                <a:latin typeface="Arial" panose="020B0604020202020204" pitchFamily="34" charset="0"/>
                <a:cs typeface="Arial" panose="020B0604020202020204" pitchFamily="34" charset="0"/>
              </a:rPr>
              <a:t>(panel C.B) </a:t>
            </a:r>
            <a:r>
              <a:rPr lang="en-KE" sz="2400" dirty="0">
                <a:latin typeface="Arial" panose="020B0604020202020204" pitchFamily="34" charset="0"/>
                <a:cs typeface="Arial" panose="020B0604020202020204" pitchFamily="34" charset="0"/>
              </a:rPr>
              <a:t>risk is confined </a:t>
            </a:r>
            <a:r>
              <a:rPr lang="en-GB" sz="2400" dirty="0">
                <a:latin typeface="Arial" panose="020B0604020202020204" pitchFamily="34" charset="0"/>
                <a:cs typeface="Arial" panose="020B0604020202020204" pitchFamily="34" charset="0"/>
              </a:rPr>
              <a:t>to</a:t>
            </a:r>
            <a:r>
              <a:rPr lang="en-KE" sz="2400" dirty="0">
                <a:latin typeface="Arial" panose="020B0604020202020204" pitchFamily="34" charset="0"/>
                <a:cs typeface="Arial" panose="020B0604020202020204" pitchFamily="34" charset="0"/>
              </a:rPr>
              <a:t> the </a:t>
            </a:r>
            <a:r>
              <a:rPr lang="en-KE" sz="2400" u="sng" dirty="0">
                <a:latin typeface="Arial" panose="020B0604020202020204" pitchFamily="34" charset="0"/>
                <a:cs typeface="Arial" panose="020B0604020202020204" pitchFamily="34" charset="0"/>
              </a:rPr>
              <a:t>coastal strip </a:t>
            </a:r>
            <a:r>
              <a:rPr lang="en-KE" sz="2400" dirty="0">
                <a:latin typeface="Arial" panose="020B0604020202020204" pitchFamily="34" charset="0"/>
                <a:cs typeface="Arial" panose="020B0604020202020204" pitchFamily="34" charset="0"/>
              </a:rPr>
              <a:t>of the country</a:t>
            </a:r>
          </a:p>
          <a:p>
            <a:pPr marL="800100" lvl="1" indent="-342900">
              <a:buFont typeface="Arial" panose="020B0604020202020204" pitchFamily="34" charset="0"/>
              <a:buChar char="•"/>
            </a:pPr>
            <a:r>
              <a:rPr lang="en-KE" sz="2400" b="1" i="1" dirty="0">
                <a:latin typeface="Arial" panose="020B0604020202020204" pitchFamily="34" charset="0"/>
                <a:cs typeface="Arial" panose="020B0604020202020204" pitchFamily="34" charset="0"/>
              </a:rPr>
              <a:t>T. trichiura</a:t>
            </a:r>
            <a:r>
              <a:rPr lang="en-KE" sz="2400" b="1" dirty="0">
                <a:latin typeface="Arial" panose="020B0604020202020204" pitchFamily="34" charset="0"/>
                <a:cs typeface="Arial" panose="020B0604020202020204" pitchFamily="34" charset="0"/>
              </a:rPr>
              <a:t> (panel C.C)</a:t>
            </a:r>
            <a:r>
              <a:rPr lang="en-KE" sz="2400" b="1" i="1" dirty="0">
                <a:latin typeface="Arial" panose="020B0604020202020204" pitchFamily="34" charset="0"/>
                <a:cs typeface="Arial" panose="020B0604020202020204" pitchFamily="34" charset="0"/>
              </a:rPr>
              <a:t> </a:t>
            </a:r>
            <a:r>
              <a:rPr lang="en-KE" sz="2400" dirty="0">
                <a:latin typeface="Arial" panose="020B0604020202020204" pitchFamily="34" charset="0"/>
                <a:cs typeface="Arial" panose="020B0604020202020204" pitchFamily="34" charset="0"/>
              </a:rPr>
              <a:t>risk is widespread in </a:t>
            </a:r>
            <a:r>
              <a:rPr lang="en-GB" sz="2400" dirty="0">
                <a:latin typeface="Arial" panose="020B0604020202020204" pitchFamily="34" charset="0"/>
                <a:cs typeface="Arial" panose="020B0604020202020204" pitchFamily="34" charset="0"/>
              </a:rPr>
              <a:t>the </a:t>
            </a:r>
            <a:r>
              <a:rPr lang="en-GB" sz="2400" u="sng" dirty="0">
                <a:latin typeface="Arial" panose="020B0604020202020204" pitchFamily="34" charset="0"/>
                <a:cs typeface="Arial" panose="020B0604020202020204" pitchFamily="34" charset="0"/>
              </a:rPr>
              <a:t>western</a:t>
            </a:r>
            <a:r>
              <a:rPr lang="en-KE" sz="2400" dirty="0">
                <a:latin typeface="Arial" panose="020B0604020202020204" pitchFamily="34" charset="0"/>
                <a:cs typeface="Arial" panose="020B0604020202020204" pitchFamily="34" charset="0"/>
              </a:rPr>
              <a:t> and </a:t>
            </a:r>
            <a:r>
              <a:rPr lang="en-KE" sz="2400" u="sng" dirty="0">
                <a:latin typeface="Arial" panose="020B0604020202020204" pitchFamily="34" charset="0"/>
                <a:cs typeface="Arial" panose="020B0604020202020204" pitchFamily="34" charset="0"/>
              </a:rPr>
              <a:t>coastal parts</a:t>
            </a:r>
            <a:r>
              <a:rPr lang="en-KE" sz="2400" dirty="0">
                <a:latin typeface="Arial" panose="020B0604020202020204" pitchFamily="34" charset="0"/>
                <a:cs typeface="Arial" panose="020B0604020202020204" pitchFamily="34" charset="0"/>
              </a:rPr>
              <a:t> of the country</a:t>
            </a:r>
          </a:p>
        </p:txBody>
      </p:sp>
      <p:cxnSp>
        <p:nvCxnSpPr>
          <p:cNvPr id="73" name="Straight Connector 72">
            <a:extLst>
              <a:ext uri="{FF2B5EF4-FFF2-40B4-BE49-F238E27FC236}">
                <a16:creationId xmlns:a16="http://schemas.microsoft.com/office/drawing/2014/main" id="{D391E47D-21FC-17C1-7B9B-769165E552CF}"/>
              </a:ext>
            </a:extLst>
          </p:cNvPr>
          <p:cNvCxnSpPr/>
          <p:nvPr/>
        </p:nvCxnSpPr>
        <p:spPr>
          <a:xfrm>
            <a:off x="9601200" y="2361687"/>
            <a:ext cx="0" cy="77166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642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44F77-7098-76B4-C86F-AC04B3F889F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69901E9-711D-5EC4-5592-7AF9BC71A8FA}"/>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A3840D30-FFB0-4B59-9E0B-C74F80826A44}"/>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172461A3-547F-4E63-FBDA-C96ABA632185}"/>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7BB5F387-5906-563A-0201-8A1525DF4DBE}"/>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A129BFF6-A855-43D2-2FFA-1971B520D037}"/>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82B03079-01A8-E4CC-E73F-BDA89676992E}"/>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FC3FBF5C-68D5-EDF6-3F83-03E335049090}"/>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56493DF4-B43F-033A-F099-E7A96EEA9E70}"/>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617632F2-5692-1C2D-7B25-025351518F0A}"/>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D354E0F3-041D-6462-3826-CD713A08401D}"/>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6EE50E76-8B66-F508-CD94-C027126AA710}"/>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D582E60C-7A2F-74E2-999D-BD3010B14F60}"/>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23D639F6-0B07-E9AD-93B8-99C26264FA6D}"/>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110D3390-5BF6-2CF7-666F-A5496C750546}"/>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20347236-8AF6-0E36-DA43-76A2F43FCF12}"/>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ABD9CA76-3DB9-AAAA-D231-44779475AD69}"/>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611CF78B-E17B-5144-CD4F-2D2E966A6081}"/>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4248510C-DF79-0B03-03C5-B7906BD71567}"/>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EC5C9B3D-2BCD-1AAE-818E-2933A9E0DD36}"/>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67D68175-6055-C4F6-D415-8EB46774D765}"/>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C1108B28-C8FA-9C14-2D77-C4B41A32CE2C}"/>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40865B1C-A1D2-F8ED-BDF6-D126F6480F38}"/>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23AEAB93-8765-A056-1309-66FA636B09A5}"/>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B8FACD4F-2B22-AECB-2151-F97E36464BE4}"/>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D3F64E7C-1FB3-4E60-37FF-E32E1E901ED7}"/>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C701EB32-DDD9-E7D7-0D73-B8B1CD0D393D}"/>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BB238ACF-D24B-24C0-DD85-6A16777A2CF1}"/>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061CBCF4-AAFC-F1D1-8076-825EB187623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F6517CCD-4C9D-A377-F5F5-CDFB45DCD577}"/>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266C888B-6D4A-D7E3-95D0-961F4C4D7BE9}"/>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C07D85D9-4563-26E3-10E5-ED537D3913E8}"/>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14636FAD-36AD-CD43-B031-6190CE623171}"/>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A7CB9805-DD78-C221-4969-96D6157BA7E3}"/>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654F86D4-96C4-508A-4C56-D487E7797D18}"/>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4C3840DC-EB67-288C-6985-BA11D1AB7BAD}"/>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EDC6AC8A-58B6-5FC8-5417-3CFBD7B0F645}"/>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A6A452F-2133-242F-D2CE-DF5FAD8A9CEA}"/>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823AEE93-93F8-73C0-F31D-83B95CAAEEBB}"/>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5D650AB7-78BA-8FB7-6742-7EEEEBB1C746}"/>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3B0BFFE3-EAD7-151D-934C-E18ADCABF6A1}"/>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3DA0ED39-E4E4-F855-813B-6E0D75658E1F}"/>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848347C1-BDB0-6DCD-CD3C-66F6736C4C59}"/>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0519179C-00E0-3423-6761-F7A127AAE665}"/>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5DAC2520-E38C-C8A9-42F8-ED8C6D7C7A92}"/>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5827E41D-C7D9-9F2C-8235-48666779B779}"/>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D095806B-51DB-9C9C-80F9-AD89810BBC06}"/>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9A233A0E-2FF1-3FF0-7A87-C0C8529A442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7044A660-EF88-AF54-DBA1-65891DDAC19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7A40BFC6-35B3-6133-3D27-B9409E46793C}"/>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1A137FF8-AEA1-D2B3-AE7A-71B6553ABEF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FAB433CA-EAC6-1530-CE70-E8B4A91E8847}"/>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C5524E43-1FA2-D6A3-E36A-0C05D10FD065}"/>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3426E3DC-FC64-59E0-2099-A4830E51D0E8}"/>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305B76A4-9AA6-6F7F-9BFC-AA4FF7C4E806}"/>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7D171AFD-DA93-6CE1-9A1E-45AA077FCDB0}"/>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D729E36D-A687-9320-6F99-3F650E784E99}"/>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CB81B76F-D7EA-C4D8-2C9C-86EBEF84CE95}"/>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0651F495-99BC-1725-2CCA-B29E1F5CB7A2}"/>
              </a:ext>
            </a:extLst>
          </p:cNvPr>
          <p:cNvSpPr txBox="1"/>
          <p:nvPr/>
        </p:nvSpPr>
        <p:spPr>
          <a:xfrm>
            <a:off x="788558" y="1284188"/>
            <a:ext cx="17337050"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STH treatment requirement prediction</a:t>
            </a:r>
            <a:endParaRPr lang="en-US" sz="5400" b="1" dirty="0">
              <a:solidFill>
                <a:schemeClr val="bg1"/>
              </a:solidFill>
              <a:latin typeface="Arial Bold"/>
              <a:ea typeface="Arial Bold"/>
              <a:cs typeface="Arial Bold"/>
              <a:sym typeface="Arial Bold"/>
            </a:endParaRPr>
          </a:p>
        </p:txBody>
      </p:sp>
      <p:pic>
        <p:nvPicPr>
          <p:cNvPr id="57" name="Picture 56">
            <a:extLst>
              <a:ext uri="{FF2B5EF4-FFF2-40B4-BE49-F238E27FC236}">
                <a16:creationId xmlns:a16="http://schemas.microsoft.com/office/drawing/2014/main" id="{845C69D8-F717-226A-494B-BCCD4A6D5035}"/>
              </a:ext>
            </a:extLst>
          </p:cNvPr>
          <p:cNvPicPr>
            <a:picLocks noChangeAspect="1"/>
          </p:cNvPicPr>
          <p:nvPr/>
        </p:nvPicPr>
        <p:blipFill>
          <a:blip r:embed="rId4"/>
          <a:stretch>
            <a:fillRect/>
          </a:stretch>
        </p:blipFill>
        <p:spPr>
          <a:xfrm>
            <a:off x="345350" y="3480199"/>
            <a:ext cx="11276626" cy="4482701"/>
          </a:xfrm>
          <a:prstGeom prst="rect">
            <a:avLst/>
          </a:prstGeom>
        </p:spPr>
      </p:pic>
      <p:sp>
        <p:nvSpPr>
          <p:cNvPr id="72" name="TextBox 71">
            <a:extLst>
              <a:ext uri="{FF2B5EF4-FFF2-40B4-BE49-F238E27FC236}">
                <a16:creationId xmlns:a16="http://schemas.microsoft.com/office/drawing/2014/main" id="{D3E4A038-B005-D033-D9A7-7390FFEAC8CA}"/>
              </a:ext>
            </a:extLst>
          </p:cNvPr>
          <p:cNvSpPr txBox="1"/>
          <p:nvPr/>
        </p:nvSpPr>
        <p:spPr>
          <a:xfrm>
            <a:off x="11807923" y="2561004"/>
            <a:ext cx="6503632" cy="722582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KE" sz="2400" dirty="0">
                <a:latin typeface="Arial" panose="020B0604020202020204" pitchFamily="34" charset="0"/>
                <a:cs typeface="Arial" panose="020B0604020202020204" pitchFamily="34" charset="0"/>
              </a:rPr>
              <a:t>The model accurately predicted treatment requirements for any STH compared to the empirical data.</a:t>
            </a:r>
          </a:p>
          <a:p>
            <a:pPr marL="342900" indent="-342900">
              <a:lnSpc>
                <a:spcPct val="150000"/>
              </a:lnSpc>
              <a:buFont typeface="Arial" panose="020B0604020202020204" pitchFamily="34" charset="0"/>
              <a:buChar char="•"/>
            </a:pPr>
            <a:r>
              <a:rPr lang="en-KE" sz="2400" dirty="0">
                <a:latin typeface="Arial" panose="020B0604020202020204" pitchFamily="34" charset="0"/>
                <a:cs typeface="Arial" panose="020B0604020202020204" pitchFamily="34" charset="0"/>
              </a:rPr>
              <a:t>From panel B, we see that making </a:t>
            </a:r>
            <a:r>
              <a:rPr lang="en-GB" sz="2400" dirty="0">
                <a:latin typeface="Arial" panose="020B0604020202020204" pitchFamily="34" charset="0"/>
                <a:cs typeface="Arial" panose="020B0604020202020204" pitchFamily="34" charset="0"/>
              </a:rPr>
              <a:t>a treatment</a:t>
            </a:r>
            <a:r>
              <a:rPr lang="en-KE" sz="2400" dirty="0">
                <a:latin typeface="Arial" panose="020B0604020202020204" pitchFamily="34" charset="0"/>
                <a:cs typeface="Arial" panose="020B0604020202020204" pitchFamily="34" charset="0"/>
              </a:rPr>
              <a:t> decision based on model (GP only) data is as accurate as making </a:t>
            </a:r>
            <a:r>
              <a:rPr lang="en-GB" sz="2400" dirty="0">
                <a:latin typeface="Arial" panose="020B0604020202020204" pitchFamily="34" charset="0"/>
                <a:cs typeface="Arial" panose="020B0604020202020204" pitchFamily="34" charset="0"/>
              </a:rPr>
              <a:t>a decision</a:t>
            </a:r>
            <a:r>
              <a:rPr lang="en-KE" sz="2400" dirty="0">
                <a:latin typeface="Arial" panose="020B0604020202020204" pitchFamily="34" charset="0"/>
                <a:cs typeface="Arial" panose="020B0604020202020204" pitchFamily="34" charset="0"/>
              </a:rPr>
              <a:t> based on empirical data (panel A).</a:t>
            </a:r>
          </a:p>
          <a:p>
            <a:pPr marL="342900" indent="-342900">
              <a:lnSpc>
                <a:spcPct val="150000"/>
              </a:lnSpc>
              <a:buFont typeface="Arial" panose="020B0604020202020204" pitchFamily="34" charset="0"/>
              <a:buChar char="•"/>
            </a:pPr>
            <a:r>
              <a:rPr lang="en-KE" sz="2400" dirty="0">
                <a:latin typeface="Arial" panose="020B0604020202020204" pitchFamily="34" charset="0"/>
                <a:cs typeface="Arial" panose="020B0604020202020204" pitchFamily="34" charset="0"/>
              </a:rPr>
              <a:t>Most IUs are predicted to be </a:t>
            </a:r>
            <a:r>
              <a:rPr lang="en-KE" sz="2400" b="1" dirty="0">
                <a:latin typeface="Arial" panose="020B0604020202020204" pitchFamily="34" charset="0"/>
                <a:cs typeface="Arial" panose="020B0604020202020204" pitchFamily="34" charset="0"/>
              </a:rPr>
              <a:t>under surveillance </a:t>
            </a:r>
            <a:r>
              <a:rPr lang="en-KE" sz="2400" dirty="0">
                <a:latin typeface="Arial" panose="020B0604020202020204" pitchFamily="34" charset="0"/>
                <a:cs typeface="Arial" panose="020B0604020202020204" pitchFamily="34" charset="0"/>
              </a:rPr>
              <a:t>for any STH.</a:t>
            </a:r>
          </a:p>
          <a:p>
            <a:pPr marL="342900" indent="-342900">
              <a:lnSpc>
                <a:spcPct val="150000"/>
              </a:lnSpc>
              <a:buFont typeface="Arial" panose="020B0604020202020204" pitchFamily="34" charset="0"/>
              <a:buChar char="•"/>
            </a:pPr>
            <a:r>
              <a:rPr lang="en-KE" sz="2400" dirty="0">
                <a:latin typeface="Arial" panose="020B0604020202020204" pitchFamily="34" charset="0"/>
                <a:cs typeface="Arial" panose="020B0604020202020204" pitchFamily="34" charset="0"/>
              </a:rPr>
              <a:t>Few IUs, mostly in the western and </a:t>
            </a:r>
            <a:r>
              <a:rPr lang="en-GB" sz="2400" dirty="0">
                <a:latin typeface="Arial" panose="020B0604020202020204" pitchFamily="34" charset="0"/>
                <a:cs typeface="Arial" panose="020B0604020202020204" pitchFamily="34" charset="0"/>
              </a:rPr>
              <a:t>coastal</a:t>
            </a:r>
            <a:r>
              <a:rPr lang="en-KE" sz="2400" dirty="0">
                <a:latin typeface="Arial" panose="020B0604020202020204" pitchFamily="34" charset="0"/>
                <a:cs typeface="Arial" panose="020B0604020202020204" pitchFamily="34" charset="0"/>
              </a:rPr>
              <a:t> regions, </a:t>
            </a:r>
            <a:r>
              <a:rPr lang="en-GB" sz="2400" dirty="0">
                <a:latin typeface="Arial" panose="020B0604020202020204" pitchFamily="34" charset="0"/>
                <a:cs typeface="Arial" panose="020B0604020202020204" pitchFamily="34" charset="0"/>
              </a:rPr>
              <a:t>require</a:t>
            </a:r>
            <a:r>
              <a:rPr lang="en-KE" sz="2400" dirty="0">
                <a:latin typeface="Arial" panose="020B0604020202020204" pitchFamily="34" charset="0"/>
                <a:cs typeface="Arial" panose="020B0604020202020204" pitchFamily="34" charset="0"/>
              </a:rPr>
              <a:t> treatment </a:t>
            </a:r>
            <a:r>
              <a:rPr lang="en-KE" sz="2400" b="1" dirty="0">
                <a:latin typeface="Arial" panose="020B0604020202020204" pitchFamily="34" charset="0"/>
                <a:cs typeface="Arial" panose="020B0604020202020204" pitchFamily="34" charset="0"/>
              </a:rPr>
              <a:t>once per year</a:t>
            </a:r>
            <a:r>
              <a:rPr lang="en-KE" sz="2400" dirty="0">
                <a:latin typeface="Arial" panose="020B0604020202020204" pitchFamily="34" charset="0"/>
                <a:cs typeface="Arial" panose="020B0604020202020204" pitchFamily="34" charset="0"/>
              </a:rPr>
              <a:t>.</a:t>
            </a:r>
          </a:p>
          <a:p>
            <a:pPr marL="342900" indent="-342900">
              <a:lnSpc>
                <a:spcPct val="150000"/>
              </a:lnSpc>
              <a:buFont typeface="Arial" panose="020B0604020202020204" pitchFamily="34" charset="0"/>
              <a:buChar char="•"/>
            </a:pPr>
            <a:r>
              <a:rPr lang="en-KE" sz="2400" b="1" dirty="0">
                <a:latin typeface="Arial" panose="020B0604020202020204" pitchFamily="34" charset="0"/>
                <a:cs typeface="Arial" panose="020B0604020202020204" pitchFamily="34" charset="0"/>
              </a:rPr>
              <a:t>None</a:t>
            </a:r>
            <a:r>
              <a:rPr lang="en-KE" sz="2400" dirty="0">
                <a:latin typeface="Arial" panose="020B0604020202020204" pitchFamily="34" charset="0"/>
                <a:cs typeface="Arial" panose="020B0604020202020204" pitchFamily="34" charset="0"/>
              </a:rPr>
              <a:t> of the IUs were predicted to require treatment twice a year.</a:t>
            </a:r>
          </a:p>
        </p:txBody>
      </p:sp>
    </p:spTree>
    <p:extLst>
      <p:ext uri="{BB962C8B-B14F-4D97-AF65-F5344CB8AC3E}">
        <p14:creationId xmlns:p14="http://schemas.microsoft.com/office/powerpoint/2010/main" val="4024205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C5FDD-8A1B-B6DE-9994-0BE16D7B90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5A4DF2-A23A-E485-BFB5-0F2C1DA15BCB}"/>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B2930B4F-C8D2-B525-1B0F-7893B8BD6A65}"/>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7070C032-3730-C23A-D20F-DAEA3958683E}"/>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1F44AA04-40A1-8987-CBDE-B81818C79EAB}"/>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ADCB31AD-DCDB-0584-CB9A-2D77C090B285}"/>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0200EC6C-C6C5-A18C-DD8A-B56B5F4D51DC}"/>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0E8B3851-C461-BEAC-5C63-259D2B15EA34}"/>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D5CE7373-BFB2-530D-C35D-90CA65488D2D}"/>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B38F2E7A-9924-4553-9FC0-16A7EA4C12D3}"/>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9F0725A0-BDB1-492E-D914-C79D63F51DB2}"/>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B1CC74E1-2AA2-E4AC-5DAA-206A1924322C}"/>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00A5AA05-D106-D2C5-2ECE-CA2DE0D91839}"/>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A0B4D755-8874-6626-9DCF-F3DCD0562C6A}"/>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B5736A7C-C31A-6420-1B7F-87D9EF482161}"/>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E7F8E74D-10DA-7D61-6ABA-BA4996D2933B}"/>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3396B11A-97CC-AF65-1918-4AE608A402B7}"/>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053382CE-D428-700D-40A9-145D5CF850B1}"/>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24D12BB7-9AE1-E7CB-BA7B-BDB608A2E54D}"/>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6F436E61-CC8A-7683-20DB-39F9F16C7616}"/>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FBDACCBE-46F8-E5B6-BA8C-83536AC542DC}"/>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5DD74057-3942-9297-3577-87335B9CFD8A}"/>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5FFEB88C-7816-066A-4239-22BE1987D9B3}"/>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1A39AC6C-C40E-10F7-6B13-803E7303DB7C}"/>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B10B1C46-A5E0-79ED-995D-2CB78C1ABDAC}"/>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45E75DA8-78B4-9E2C-2EFC-222695766CB5}"/>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C8F75572-0B7D-AFC1-23A9-707E693655D7}"/>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3B873966-58E3-D989-A8EF-71D68E27CD29}"/>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E9ED2A39-E8D0-D46A-6DAD-6E3C43BBB290}"/>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933ECDE3-F059-2F80-1C68-C0347AFB24E8}"/>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8DC0316F-EB91-9221-DF8C-4FEB72579A14}"/>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6DD07804-1206-BA51-96E3-92070DBBC62B}"/>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8ECE9F06-403C-C2B7-5BE5-DB33CFCBE4CF}"/>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7124F3BD-6185-2908-CFA6-909DD5F5AFC0}"/>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B46D9B03-DFEC-44FA-A015-E8088CABBFCC}"/>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9AB27C57-0D7D-62D3-7CBF-1F1B2AEC1A29}"/>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3BE1AE68-556C-0F6F-29EE-C78D465DBCBE}"/>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55F456D7-231E-C365-80BD-D06357CD31C5}"/>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BCA1C4E5-D77E-BE03-B5E1-C93EB094D796}"/>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6C366857-59D6-CA84-F17A-6CFBA80A83A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031D1259-C267-29B3-C5E2-EBCC9B7435FF}"/>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869ACF29-FB25-95BC-09D0-C5DF05D496D1}"/>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CEADCFF8-9170-57F3-EEEA-BC090E82D1D0}"/>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B30C8D7B-9AD5-7272-2A93-B1DE3541E5B8}"/>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7714819C-25A2-F3B6-A544-4670CB3D80A6}"/>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9A94917F-5D27-F3B7-60DA-A9C785F44E80}"/>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22EC8DB2-01DC-2E4C-2E6C-7086A49E3148}"/>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EFB7CB9F-0745-9BC1-2733-C8917FA3D108}"/>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9417E1D0-1256-A57F-D91A-AA38F80996A0}"/>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63E0A8FE-4696-9BE0-3E4C-DD0BFCEEDD77}"/>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0563E3C0-8FD5-149A-4E72-18BA97E9726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2FC31886-A018-5C65-2ABE-BAB14CD680A7}"/>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8701E15A-27D4-1715-3EF7-BB392B4EC526}"/>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CF59E1FC-0470-6246-40E4-925CC67B872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E062867D-94CD-10AD-3193-360068D17DBF}"/>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B1741409-AB17-9E95-0344-7EF3E1B82CB8}"/>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8A2D64FE-A377-6D44-4825-50F8D0F53106}"/>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FCCB746C-35A8-6A74-3037-E0DF588BB04C}"/>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F584A0EA-0F0C-86B6-6EAD-1792FFB248A1}"/>
              </a:ext>
            </a:extLst>
          </p:cNvPr>
          <p:cNvSpPr txBox="1"/>
          <p:nvPr/>
        </p:nvSpPr>
        <p:spPr>
          <a:xfrm>
            <a:off x="788558" y="1284188"/>
            <a:ext cx="17337050"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SCH prevalence &amp; prevalence risk prediction</a:t>
            </a:r>
            <a:endParaRPr lang="en-US" sz="5400" b="1" dirty="0">
              <a:solidFill>
                <a:schemeClr val="bg1"/>
              </a:solidFill>
              <a:latin typeface="Arial Bold"/>
              <a:ea typeface="Arial Bold"/>
              <a:cs typeface="Arial Bold"/>
              <a:sym typeface="Arial Bold"/>
            </a:endParaRPr>
          </a:p>
        </p:txBody>
      </p:sp>
      <p:graphicFrame>
        <p:nvGraphicFramePr>
          <p:cNvPr id="61" name="Content Placeholder 3">
            <a:extLst>
              <a:ext uri="{FF2B5EF4-FFF2-40B4-BE49-F238E27FC236}">
                <a16:creationId xmlns:a16="http://schemas.microsoft.com/office/drawing/2014/main" id="{F2FC1623-2B1F-8C94-3047-F3191A28B6CF}"/>
              </a:ext>
            </a:extLst>
          </p:cNvPr>
          <p:cNvGraphicFramePr>
            <a:graphicFrameLocks/>
          </p:cNvGraphicFramePr>
          <p:nvPr>
            <p:extLst>
              <p:ext uri="{D42A27DB-BD31-4B8C-83A1-F6EECF244321}">
                <p14:modId xmlns:p14="http://schemas.microsoft.com/office/powerpoint/2010/main" val="2899658569"/>
              </p:ext>
            </p:extLst>
          </p:nvPr>
        </p:nvGraphicFramePr>
        <p:xfrm>
          <a:off x="457200" y="2414743"/>
          <a:ext cx="7315200" cy="4892040"/>
        </p:xfrm>
        <a:graphic>
          <a:graphicData uri="http://schemas.openxmlformats.org/drawingml/2006/table">
            <a:tbl>
              <a:tblPr firstRow="1" bandRow="1">
                <a:tableStyleId>{5940675A-B579-460E-94D1-54222C63F5DA}</a:tableStyleId>
              </a:tblPr>
              <a:tblGrid>
                <a:gridCol w="2213086">
                  <a:extLst>
                    <a:ext uri="{9D8B030D-6E8A-4147-A177-3AD203B41FA5}">
                      <a16:colId xmlns:a16="http://schemas.microsoft.com/office/drawing/2014/main" val="3943114415"/>
                    </a:ext>
                  </a:extLst>
                </a:gridCol>
                <a:gridCol w="2275367">
                  <a:extLst>
                    <a:ext uri="{9D8B030D-6E8A-4147-A177-3AD203B41FA5}">
                      <a16:colId xmlns:a16="http://schemas.microsoft.com/office/drawing/2014/main" val="42015293"/>
                    </a:ext>
                  </a:extLst>
                </a:gridCol>
                <a:gridCol w="1424762">
                  <a:extLst>
                    <a:ext uri="{9D8B030D-6E8A-4147-A177-3AD203B41FA5}">
                      <a16:colId xmlns:a16="http://schemas.microsoft.com/office/drawing/2014/main" val="1177578710"/>
                    </a:ext>
                  </a:extLst>
                </a:gridCol>
                <a:gridCol w="1401985">
                  <a:extLst>
                    <a:ext uri="{9D8B030D-6E8A-4147-A177-3AD203B41FA5}">
                      <a16:colId xmlns:a16="http://schemas.microsoft.com/office/drawing/2014/main" val="1485069457"/>
                    </a:ext>
                  </a:extLst>
                </a:gridCol>
              </a:tblGrid>
              <a:tr h="370840">
                <a:tc gridSpan="4">
                  <a:txBody>
                    <a:bodyPr/>
                    <a:lstStyle/>
                    <a:p>
                      <a:r>
                        <a:rPr lang="en-KE" b="1" dirty="0"/>
                        <a:t>Table 3 | </a:t>
                      </a:r>
                      <a:r>
                        <a:rPr lang="en-KE" dirty="0"/>
                        <a:t>Mean overall prevalence estimate for schistosomiasis using three different covariate fitting methods within MBG suite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KE" dirty="0"/>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3508523627"/>
                  </a:ext>
                </a:extLst>
              </a:tr>
              <a:tr h="370840">
                <a:tc>
                  <a:txBody>
                    <a:bodyPr/>
                    <a:lstStyle/>
                    <a:p>
                      <a:r>
                        <a:rPr lang="en-KE" b="1" dirty="0"/>
                        <a:t>MBG model type</a:t>
                      </a:r>
                    </a:p>
                  </a:txBody>
                  <a:tcPr>
                    <a:lnT w="12700" cap="flat" cmpd="sng" algn="ctr">
                      <a:solidFill>
                        <a:schemeClr val="tx1"/>
                      </a:solidFill>
                      <a:prstDash val="solid"/>
                      <a:round/>
                      <a:headEnd type="none" w="med" len="med"/>
                      <a:tailEnd type="none" w="med" len="med"/>
                    </a:lnT>
                  </a:tcPr>
                </a:tc>
                <a:tc>
                  <a:txBody>
                    <a:bodyPr/>
                    <a:lstStyle/>
                    <a:p>
                      <a:r>
                        <a:rPr lang="en-KE" b="1" dirty="0"/>
                        <a:t>Mean prevalence (%)</a:t>
                      </a:r>
                    </a:p>
                  </a:txBody>
                  <a:tcPr>
                    <a:lnT w="12700" cap="flat" cmpd="sng" algn="ctr">
                      <a:solidFill>
                        <a:schemeClr val="tx1"/>
                      </a:solidFill>
                      <a:prstDash val="solid"/>
                      <a:round/>
                      <a:headEnd type="none" w="med" len="med"/>
                      <a:tailEnd type="none" w="med" len="med"/>
                    </a:lnT>
                  </a:tcPr>
                </a:tc>
                <a:tc>
                  <a:txBody>
                    <a:bodyPr/>
                    <a:lstStyle/>
                    <a:p>
                      <a:r>
                        <a:rPr lang="en-KE" b="1" dirty="0"/>
                        <a:t>95% UI</a:t>
                      </a:r>
                    </a:p>
                  </a:txBody>
                  <a:tcPr>
                    <a:lnT w="12700" cap="flat" cmpd="sng" algn="ctr">
                      <a:solidFill>
                        <a:schemeClr val="tx1"/>
                      </a:solidFill>
                      <a:prstDash val="solid"/>
                      <a:round/>
                      <a:headEnd type="none" w="med" len="med"/>
                      <a:tailEnd type="none" w="med" len="med"/>
                    </a:lnT>
                  </a:tcPr>
                </a:tc>
                <a:tc>
                  <a:txBody>
                    <a:bodyPr/>
                    <a:lstStyle/>
                    <a:p>
                      <a:r>
                        <a:rPr lang="en-KE" b="1" dirty="0"/>
                        <a:t>RMSE*</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3460554"/>
                  </a:ext>
                </a:extLst>
              </a:tr>
              <a:tr h="370840">
                <a:tc>
                  <a:txBody>
                    <a:bodyPr/>
                    <a:lstStyle/>
                    <a:p>
                      <a:r>
                        <a:rPr lang="en-KE" i="1" dirty="0">
                          <a:solidFill>
                            <a:schemeClr val="tx1"/>
                          </a:solidFill>
                        </a:rPr>
                        <a:t>S. mansoni</a:t>
                      </a:r>
                    </a:p>
                  </a:txBody>
                  <a:tcPr>
                    <a:solidFill>
                      <a:schemeClr val="tx2">
                        <a:lumMod val="40000"/>
                        <a:lumOff val="60000"/>
                      </a:schemeClr>
                    </a:solidFill>
                  </a:tcPr>
                </a:tc>
                <a:tc>
                  <a:txBody>
                    <a:bodyPr/>
                    <a:lstStyle/>
                    <a:p>
                      <a:endParaRPr lang="en-KE" i="1" dirty="0">
                        <a:solidFill>
                          <a:schemeClr val="tx1"/>
                        </a:solidFill>
                        <a:highlight>
                          <a:srgbClr val="C0C0C0"/>
                        </a:highlight>
                      </a:endParaRPr>
                    </a:p>
                  </a:txBody>
                  <a:tcPr>
                    <a:solidFill>
                      <a:schemeClr val="tx2">
                        <a:lumMod val="40000"/>
                        <a:lumOff val="60000"/>
                      </a:schemeClr>
                    </a:solidFill>
                  </a:tcPr>
                </a:tc>
                <a:tc>
                  <a:txBody>
                    <a:bodyPr/>
                    <a:lstStyle/>
                    <a:p>
                      <a:endParaRPr lang="en-KE" i="1" dirty="0">
                        <a:solidFill>
                          <a:schemeClr val="tx1"/>
                        </a:solidFill>
                        <a:highlight>
                          <a:srgbClr val="C0C0C0"/>
                        </a:highlight>
                      </a:endParaRPr>
                    </a:p>
                  </a:txBody>
                  <a:tcPr>
                    <a:solidFill>
                      <a:schemeClr val="tx2">
                        <a:lumMod val="40000"/>
                        <a:lumOff val="60000"/>
                      </a:schemeClr>
                    </a:solidFill>
                  </a:tcPr>
                </a:tc>
                <a:tc>
                  <a:txBody>
                    <a:bodyPr/>
                    <a:lstStyle/>
                    <a:p>
                      <a:endParaRPr lang="en-KE" dirty="0">
                        <a:solidFill>
                          <a:schemeClr val="tx1"/>
                        </a:solidFill>
                        <a:highlight>
                          <a:srgbClr val="C0C0C0"/>
                        </a:highlight>
                      </a:endParaRPr>
                    </a:p>
                  </a:txBody>
                  <a:tcPr>
                    <a:solidFill>
                      <a:schemeClr val="tx2">
                        <a:lumMod val="40000"/>
                        <a:lumOff val="60000"/>
                      </a:schemeClr>
                    </a:solidFill>
                  </a:tcPr>
                </a:tc>
                <a:extLst>
                  <a:ext uri="{0D108BD9-81ED-4DB2-BD59-A6C34878D82A}">
                    <a16:rowId xmlns:a16="http://schemas.microsoft.com/office/drawing/2014/main" val="564007902"/>
                  </a:ext>
                </a:extLst>
              </a:tr>
              <a:tr h="370840">
                <a:tc>
                  <a:txBody>
                    <a:bodyPr/>
                    <a:lstStyle/>
                    <a:p>
                      <a:r>
                        <a:rPr lang="en-KE" dirty="0"/>
                        <a:t>GP only</a:t>
                      </a:r>
                    </a:p>
                  </a:txBody>
                  <a:tcPr/>
                </a:tc>
                <a:tc>
                  <a:txBody>
                    <a:bodyPr/>
                    <a:lstStyle/>
                    <a:p>
                      <a:r>
                        <a:rPr lang="en-KE" dirty="0"/>
                        <a:t>5.20</a:t>
                      </a:r>
                    </a:p>
                  </a:txBody>
                  <a:tcPr/>
                </a:tc>
                <a:tc>
                  <a:txBody>
                    <a:bodyPr/>
                    <a:lstStyle/>
                    <a:p>
                      <a:r>
                        <a:rPr lang="en-KE" dirty="0"/>
                        <a:t>2.84-11.25</a:t>
                      </a:r>
                    </a:p>
                  </a:txBody>
                  <a:tcPr/>
                </a:tc>
                <a:tc>
                  <a:txBody>
                    <a:bodyPr/>
                    <a:lstStyle/>
                    <a:p>
                      <a:r>
                        <a:rPr lang="en-KE" dirty="0"/>
                        <a:t>0.0839</a:t>
                      </a:r>
                    </a:p>
                  </a:txBody>
                  <a:tcPr/>
                </a:tc>
                <a:extLst>
                  <a:ext uri="{0D108BD9-81ED-4DB2-BD59-A6C34878D82A}">
                    <a16:rowId xmlns:a16="http://schemas.microsoft.com/office/drawing/2014/main" val="990427050"/>
                  </a:ext>
                </a:extLst>
              </a:tr>
              <a:tr h="370840">
                <a:tc>
                  <a:txBody>
                    <a:bodyPr/>
                    <a:lstStyle/>
                    <a:p>
                      <a:r>
                        <a:rPr lang="en-KE" dirty="0"/>
                        <a:t>GLM</a:t>
                      </a:r>
                    </a:p>
                  </a:txBody>
                  <a:tcPr/>
                </a:tc>
                <a:tc>
                  <a:txBody>
                    <a:bodyPr/>
                    <a:lstStyle/>
                    <a:p>
                      <a:r>
                        <a:rPr lang="en-KE" dirty="0"/>
                        <a:t>4.85</a:t>
                      </a:r>
                    </a:p>
                  </a:txBody>
                  <a:tcPr/>
                </a:tc>
                <a:tc>
                  <a:txBody>
                    <a:bodyPr/>
                    <a:lstStyle/>
                    <a:p>
                      <a:r>
                        <a:rPr lang="en-KE" dirty="0"/>
                        <a:t>2.68-7.90</a:t>
                      </a:r>
                    </a:p>
                  </a:txBody>
                  <a:tcPr/>
                </a:tc>
                <a:tc>
                  <a:txBody>
                    <a:bodyPr/>
                    <a:lstStyle/>
                    <a:p>
                      <a:r>
                        <a:rPr lang="en-KE" dirty="0"/>
                        <a:t>0.0833</a:t>
                      </a:r>
                    </a:p>
                  </a:txBody>
                  <a:tcPr/>
                </a:tc>
                <a:extLst>
                  <a:ext uri="{0D108BD9-81ED-4DB2-BD59-A6C34878D82A}">
                    <a16:rowId xmlns:a16="http://schemas.microsoft.com/office/drawing/2014/main" val="3715991504"/>
                  </a:ext>
                </a:extLst>
              </a:tr>
              <a:tr h="370840">
                <a:tc>
                  <a:txBody>
                    <a:bodyPr/>
                    <a:lstStyle/>
                    <a:p>
                      <a:r>
                        <a:rPr lang="en-KE" dirty="0"/>
                        <a:t>Stacked ensemble</a:t>
                      </a:r>
                    </a:p>
                  </a:txBody>
                  <a:tcPr/>
                </a:tc>
                <a:tc>
                  <a:txBody>
                    <a:bodyPr/>
                    <a:lstStyle/>
                    <a:p>
                      <a:r>
                        <a:rPr lang="en-KE" dirty="0"/>
                        <a:t>3.43</a:t>
                      </a:r>
                    </a:p>
                  </a:txBody>
                  <a:tcPr/>
                </a:tc>
                <a:tc>
                  <a:txBody>
                    <a:bodyPr/>
                    <a:lstStyle/>
                    <a:p>
                      <a:r>
                        <a:rPr lang="en-KE" dirty="0"/>
                        <a:t>1.71-6.34</a:t>
                      </a:r>
                    </a:p>
                  </a:txBody>
                  <a:tcPr/>
                </a:tc>
                <a:tc>
                  <a:txBody>
                    <a:bodyPr/>
                    <a:lstStyle/>
                    <a:p>
                      <a:r>
                        <a:rPr lang="en-KE" b="1" dirty="0"/>
                        <a:t>0.0824*</a:t>
                      </a:r>
                    </a:p>
                  </a:txBody>
                  <a:tcPr/>
                </a:tc>
                <a:extLst>
                  <a:ext uri="{0D108BD9-81ED-4DB2-BD59-A6C34878D82A}">
                    <a16:rowId xmlns:a16="http://schemas.microsoft.com/office/drawing/2014/main" val="3375094445"/>
                  </a:ext>
                </a:extLst>
              </a:tr>
              <a:tr h="370840">
                <a:tc>
                  <a:txBody>
                    <a:bodyPr/>
                    <a:lstStyle/>
                    <a:p>
                      <a:r>
                        <a:rPr lang="en-KE" b="0" i="1" dirty="0"/>
                        <a:t>S. haematobium</a:t>
                      </a:r>
                    </a:p>
                  </a:txBody>
                  <a:tcPr>
                    <a:solidFill>
                      <a:schemeClr val="tx2">
                        <a:lumMod val="40000"/>
                        <a:lumOff val="60000"/>
                      </a:schemeClr>
                    </a:solidFill>
                  </a:tcPr>
                </a:tc>
                <a:tc>
                  <a:txBody>
                    <a:bodyPr/>
                    <a:lstStyle/>
                    <a:p>
                      <a:endParaRPr lang="en-KE" b="0" i="1" dirty="0"/>
                    </a:p>
                  </a:txBody>
                  <a:tcPr>
                    <a:solidFill>
                      <a:schemeClr val="tx2">
                        <a:lumMod val="40000"/>
                        <a:lumOff val="60000"/>
                      </a:schemeClr>
                    </a:solidFill>
                  </a:tcPr>
                </a:tc>
                <a:tc>
                  <a:txBody>
                    <a:bodyPr/>
                    <a:lstStyle/>
                    <a:p>
                      <a:endParaRPr lang="en-KE" b="0" i="1" dirty="0"/>
                    </a:p>
                  </a:txBody>
                  <a:tcPr>
                    <a:solidFill>
                      <a:schemeClr val="tx2">
                        <a:lumMod val="40000"/>
                        <a:lumOff val="60000"/>
                      </a:schemeClr>
                    </a:solidFill>
                  </a:tcPr>
                </a:tc>
                <a:tc>
                  <a:txBody>
                    <a:bodyPr/>
                    <a:lstStyle/>
                    <a:p>
                      <a:endParaRPr lang="en-KE" b="0" i="1" dirty="0"/>
                    </a:p>
                  </a:txBody>
                  <a:tcPr>
                    <a:solidFill>
                      <a:schemeClr val="tx2">
                        <a:lumMod val="40000"/>
                        <a:lumOff val="60000"/>
                      </a:schemeClr>
                    </a:solidFill>
                  </a:tcPr>
                </a:tc>
                <a:extLst>
                  <a:ext uri="{0D108BD9-81ED-4DB2-BD59-A6C34878D82A}">
                    <a16:rowId xmlns:a16="http://schemas.microsoft.com/office/drawing/2014/main" val="3100236849"/>
                  </a:ext>
                </a:extLst>
              </a:tr>
              <a:tr h="370840">
                <a:tc>
                  <a:txBody>
                    <a:bodyPr/>
                    <a:lstStyle/>
                    <a:p>
                      <a:r>
                        <a:rPr lang="en-KE" dirty="0"/>
                        <a:t>GP only</a:t>
                      </a:r>
                    </a:p>
                  </a:txBody>
                  <a:tcPr/>
                </a:tc>
                <a:tc>
                  <a:txBody>
                    <a:bodyPr/>
                    <a:lstStyle/>
                    <a:p>
                      <a:r>
                        <a:rPr lang="en-KE" dirty="0"/>
                        <a:t>1.81</a:t>
                      </a:r>
                    </a:p>
                  </a:txBody>
                  <a:tcPr/>
                </a:tc>
                <a:tc>
                  <a:txBody>
                    <a:bodyPr/>
                    <a:lstStyle/>
                    <a:p>
                      <a:r>
                        <a:rPr lang="en-KE" dirty="0"/>
                        <a:t>1.18-2.76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dirty="0"/>
                        <a:t>0.0620</a:t>
                      </a:r>
                    </a:p>
                  </a:txBody>
                  <a:tcPr/>
                </a:tc>
                <a:extLst>
                  <a:ext uri="{0D108BD9-81ED-4DB2-BD59-A6C34878D82A}">
                    <a16:rowId xmlns:a16="http://schemas.microsoft.com/office/drawing/2014/main" val="1487976346"/>
                  </a:ext>
                </a:extLst>
              </a:tr>
              <a:tr h="370840">
                <a:tc>
                  <a:txBody>
                    <a:bodyPr/>
                    <a:lstStyle/>
                    <a:p>
                      <a:r>
                        <a:rPr lang="en-KE" dirty="0"/>
                        <a:t>GLM</a:t>
                      </a:r>
                    </a:p>
                  </a:txBody>
                  <a:tcPr/>
                </a:tc>
                <a:tc>
                  <a:txBody>
                    <a:bodyPr/>
                    <a:lstStyle/>
                    <a:p>
                      <a:r>
                        <a:rPr lang="en-KE" dirty="0"/>
                        <a:t>5.20</a:t>
                      </a:r>
                    </a:p>
                  </a:txBody>
                  <a:tcPr/>
                </a:tc>
                <a:tc>
                  <a:txBody>
                    <a:bodyPr/>
                    <a:lstStyle/>
                    <a:p>
                      <a:r>
                        <a:rPr lang="en-KE" dirty="0"/>
                        <a:t>3.07-8.06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KE" dirty="0"/>
                        <a:t>0.0621</a:t>
                      </a:r>
                    </a:p>
                  </a:txBody>
                  <a:tcPr/>
                </a:tc>
                <a:extLst>
                  <a:ext uri="{0D108BD9-81ED-4DB2-BD59-A6C34878D82A}">
                    <a16:rowId xmlns:a16="http://schemas.microsoft.com/office/drawing/2014/main" val="2689854783"/>
                  </a:ext>
                </a:extLst>
              </a:tr>
              <a:tr h="370840">
                <a:tc>
                  <a:txBody>
                    <a:bodyPr/>
                    <a:lstStyle/>
                    <a:p>
                      <a:r>
                        <a:rPr lang="en-KE" dirty="0"/>
                        <a:t>Stacked ensemble</a:t>
                      </a:r>
                    </a:p>
                  </a:txBody>
                  <a:tcPr/>
                </a:tc>
                <a:tc>
                  <a:txBody>
                    <a:bodyPr/>
                    <a:lstStyle/>
                    <a:p>
                      <a:r>
                        <a:rPr lang="en-KE" dirty="0"/>
                        <a:t>2.40</a:t>
                      </a:r>
                    </a:p>
                  </a:txBody>
                  <a:tcPr/>
                </a:tc>
                <a:tc>
                  <a:txBody>
                    <a:bodyPr/>
                    <a:lstStyle/>
                    <a:p>
                      <a:r>
                        <a:rPr lang="en-KE" dirty="0"/>
                        <a:t>1.43-4.19</a:t>
                      </a:r>
                    </a:p>
                  </a:txBody>
                  <a:tcPr/>
                </a:tc>
                <a:tc>
                  <a:txBody>
                    <a:bodyPr/>
                    <a:lstStyle/>
                    <a:p>
                      <a:r>
                        <a:rPr lang="en-KE" b="1" dirty="0"/>
                        <a:t>0.0616*</a:t>
                      </a:r>
                    </a:p>
                  </a:txBody>
                  <a:tcPr/>
                </a:tc>
                <a:extLst>
                  <a:ext uri="{0D108BD9-81ED-4DB2-BD59-A6C34878D82A}">
                    <a16:rowId xmlns:a16="http://schemas.microsoft.com/office/drawing/2014/main" val="1549546546"/>
                  </a:ext>
                </a:extLst>
              </a:tr>
              <a:tr h="370840">
                <a:tc gridSpan="4">
                  <a:txBody>
                    <a:bodyPr/>
                    <a:lstStyle/>
                    <a:p>
                      <a:r>
                        <a:rPr lang="en-KE" dirty="0"/>
                        <a:t>*The model with the least out of sample RMSE was the best model chosen for subsequent analysis for SCH. In this case, Stacked ensemble was the best model for both species of SCH.</a:t>
                      </a:r>
                    </a:p>
                  </a:txBody>
                  <a:tcPr/>
                </a:tc>
                <a:tc hMerge="1">
                  <a:txBody>
                    <a:bodyPr/>
                    <a:lstStyle/>
                    <a:p>
                      <a:endParaRPr lang="en-KE" dirty="0"/>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1402429880"/>
                  </a:ext>
                </a:extLst>
              </a:tr>
            </a:tbl>
          </a:graphicData>
        </a:graphic>
      </p:graphicFrame>
      <p:pic>
        <p:nvPicPr>
          <p:cNvPr id="62" name="Picture 61">
            <a:extLst>
              <a:ext uri="{FF2B5EF4-FFF2-40B4-BE49-F238E27FC236}">
                <a16:creationId xmlns:a16="http://schemas.microsoft.com/office/drawing/2014/main" id="{3E110EA2-937C-56D7-7871-21FB3A2A9B41}"/>
              </a:ext>
            </a:extLst>
          </p:cNvPr>
          <p:cNvPicPr>
            <a:picLocks noChangeAspect="1"/>
          </p:cNvPicPr>
          <p:nvPr/>
        </p:nvPicPr>
        <p:blipFill>
          <a:blip r:embed="rId4"/>
          <a:stretch>
            <a:fillRect/>
          </a:stretch>
        </p:blipFill>
        <p:spPr>
          <a:xfrm>
            <a:off x="9582735" y="2306489"/>
            <a:ext cx="7483606" cy="3093968"/>
          </a:xfrm>
          <a:prstGeom prst="rect">
            <a:avLst/>
          </a:prstGeom>
        </p:spPr>
      </p:pic>
      <p:pic>
        <p:nvPicPr>
          <p:cNvPr id="63" name="Picture 62">
            <a:extLst>
              <a:ext uri="{FF2B5EF4-FFF2-40B4-BE49-F238E27FC236}">
                <a16:creationId xmlns:a16="http://schemas.microsoft.com/office/drawing/2014/main" id="{22B6FA58-A2C2-D611-A7EF-6103A61F8847}"/>
              </a:ext>
            </a:extLst>
          </p:cNvPr>
          <p:cNvPicPr>
            <a:picLocks noChangeAspect="1"/>
          </p:cNvPicPr>
          <p:nvPr/>
        </p:nvPicPr>
        <p:blipFill>
          <a:blip r:embed="rId5"/>
          <a:stretch>
            <a:fillRect/>
          </a:stretch>
        </p:blipFill>
        <p:spPr>
          <a:xfrm>
            <a:off x="9265141" y="5474566"/>
            <a:ext cx="7682436" cy="4320948"/>
          </a:xfrm>
          <a:prstGeom prst="rect">
            <a:avLst/>
          </a:prstGeom>
          <a:ln>
            <a:solidFill>
              <a:schemeClr val="bg2">
                <a:lumMod val="20000"/>
                <a:lumOff val="80000"/>
              </a:schemeClr>
            </a:solidFill>
          </a:ln>
        </p:spPr>
      </p:pic>
      <p:sp>
        <p:nvSpPr>
          <p:cNvPr id="64" name="TextBox 63">
            <a:extLst>
              <a:ext uri="{FF2B5EF4-FFF2-40B4-BE49-F238E27FC236}">
                <a16:creationId xmlns:a16="http://schemas.microsoft.com/office/drawing/2014/main" id="{B762F068-82D3-2FC0-05FC-102902A6249B}"/>
              </a:ext>
            </a:extLst>
          </p:cNvPr>
          <p:cNvSpPr txBox="1"/>
          <p:nvPr/>
        </p:nvSpPr>
        <p:spPr>
          <a:xfrm>
            <a:off x="8439962" y="6242076"/>
            <a:ext cx="461665" cy="2510915"/>
          </a:xfrm>
          <a:prstGeom prst="rect">
            <a:avLst/>
          </a:prstGeom>
          <a:noFill/>
        </p:spPr>
        <p:txBody>
          <a:bodyPr vert="vert270" wrap="square" rtlCol="0">
            <a:spAutoFit/>
          </a:bodyPr>
          <a:lstStyle/>
          <a:p>
            <a:r>
              <a:rPr lang="en-KE" dirty="0"/>
              <a:t>Predicted prevalence</a:t>
            </a:r>
          </a:p>
        </p:txBody>
      </p:sp>
      <p:cxnSp>
        <p:nvCxnSpPr>
          <p:cNvPr id="66" name="Straight Connector 65">
            <a:extLst>
              <a:ext uri="{FF2B5EF4-FFF2-40B4-BE49-F238E27FC236}">
                <a16:creationId xmlns:a16="http://schemas.microsoft.com/office/drawing/2014/main" id="{B101DF49-B8F4-17B9-DDE8-2C8E3AD7A728}"/>
              </a:ext>
            </a:extLst>
          </p:cNvPr>
          <p:cNvCxnSpPr/>
          <p:nvPr/>
        </p:nvCxnSpPr>
        <p:spPr>
          <a:xfrm>
            <a:off x="8153400" y="2414743"/>
            <a:ext cx="0" cy="7454880"/>
          </a:xfrm>
          <a:prstGeom prst="line">
            <a:avLst/>
          </a:prstGeom>
        </p:spPr>
        <p:style>
          <a:lnRef idx="2">
            <a:schemeClr val="dk1"/>
          </a:lnRef>
          <a:fillRef idx="0">
            <a:schemeClr val="dk1"/>
          </a:fillRef>
          <a:effectRef idx="1">
            <a:schemeClr val="dk1"/>
          </a:effectRef>
          <a:fontRef idx="minor">
            <a:schemeClr val="tx1"/>
          </a:fontRef>
        </p:style>
      </p:cxnSp>
      <p:sp>
        <p:nvSpPr>
          <p:cNvPr id="67" name="TextBox 66">
            <a:extLst>
              <a:ext uri="{FF2B5EF4-FFF2-40B4-BE49-F238E27FC236}">
                <a16:creationId xmlns:a16="http://schemas.microsoft.com/office/drawing/2014/main" id="{4C6FC1B6-6360-2957-4CF9-06C868BAA5D4}"/>
              </a:ext>
            </a:extLst>
          </p:cNvPr>
          <p:cNvSpPr txBox="1"/>
          <p:nvPr/>
        </p:nvSpPr>
        <p:spPr>
          <a:xfrm>
            <a:off x="27325" y="7810500"/>
            <a:ext cx="8049122" cy="1938992"/>
          </a:xfrm>
          <a:prstGeom prst="rect">
            <a:avLst/>
          </a:prstGeom>
          <a:noFill/>
        </p:spPr>
        <p:txBody>
          <a:bodyPr wrap="square" rtlCol="0">
            <a:spAutoFit/>
          </a:bodyPr>
          <a:lstStyle/>
          <a:p>
            <a:pPr marL="800100" lvl="1" indent="-342900">
              <a:buFont typeface="Arial" panose="020B0604020202020204" pitchFamily="34" charset="0"/>
              <a:buChar char="•"/>
            </a:pPr>
            <a:r>
              <a:rPr lang="en-KE" sz="2400" b="1" i="1" dirty="0">
                <a:latin typeface="Arial" panose="020B0604020202020204" pitchFamily="34" charset="0"/>
                <a:cs typeface="Arial" panose="020B0604020202020204" pitchFamily="34" charset="0"/>
              </a:rPr>
              <a:t>S. mansoni </a:t>
            </a:r>
            <a:r>
              <a:rPr lang="en-KE" sz="2400" dirty="0">
                <a:latin typeface="Arial" panose="020B0604020202020204" pitchFamily="34" charset="0"/>
                <a:cs typeface="Arial" panose="020B0604020202020204" pitchFamily="34" charset="0"/>
              </a:rPr>
              <a:t>hotspots are observed in the </a:t>
            </a:r>
            <a:r>
              <a:rPr lang="en-KE" sz="2400" u="sng" dirty="0">
                <a:latin typeface="Arial" panose="020B0604020202020204" pitchFamily="34" charset="0"/>
                <a:cs typeface="Arial" panose="020B0604020202020204" pitchFamily="34" charset="0"/>
              </a:rPr>
              <a:t>L. Victoria</a:t>
            </a:r>
            <a:r>
              <a:rPr lang="en-KE" sz="2400" dirty="0">
                <a:latin typeface="Arial" panose="020B0604020202020204" pitchFamily="34" charset="0"/>
                <a:cs typeface="Arial" panose="020B0604020202020204" pitchFamily="34" charset="0"/>
              </a:rPr>
              <a:t> strip and low risk in </a:t>
            </a:r>
            <a:r>
              <a:rPr lang="en-KE" sz="2400" u="sng" dirty="0">
                <a:latin typeface="Arial" panose="020B0604020202020204" pitchFamily="34" charset="0"/>
                <a:cs typeface="Arial" panose="020B0604020202020204" pitchFamily="34" charset="0"/>
              </a:rPr>
              <a:t>other parts </a:t>
            </a:r>
            <a:r>
              <a:rPr lang="en-KE" sz="2400" dirty="0">
                <a:latin typeface="Arial" panose="020B0604020202020204" pitchFamily="34" charset="0"/>
                <a:cs typeface="Arial" panose="020B0604020202020204" pitchFamily="34" charset="0"/>
              </a:rPr>
              <a:t>of the country</a:t>
            </a:r>
          </a:p>
          <a:p>
            <a:pPr marL="800100" lvl="1" indent="-342900">
              <a:buFont typeface="Arial" panose="020B0604020202020204" pitchFamily="34" charset="0"/>
              <a:buChar char="•"/>
            </a:pPr>
            <a:r>
              <a:rPr lang="en-KE" sz="2400" b="1" i="1" dirty="0">
                <a:latin typeface="Arial" panose="020B0604020202020204" pitchFamily="34" charset="0"/>
                <a:cs typeface="Arial" panose="020B0604020202020204" pitchFamily="34" charset="0"/>
              </a:rPr>
              <a:t>S. haematobium </a:t>
            </a:r>
            <a:r>
              <a:rPr lang="en-KE" sz="2400" dirty="0">
                <a:latin typeface="Arial" panose="020B0604020202020204" pitchFamily="34" charset="0"/>
                <a:cs typeface="Arial" panose="020B0604020202020204" pitchFamily="34" charset="0"/>
              </a:rPr>
              <a:t>hotspots are observed in </a:t>
            </a:r>
            <a:r>
              <a:rPr lang="en-KE" sz="2400" u="sng" dirty="0">
                <a:latin typeface="Arial" panose="020B0604020202020204" pitchFamily="34" charset="0"/>
                <a:cs typeface="Arial" panose="020B0604020202020204" pitchFamily="34" charset="0"/>
              </a:rPr>
              <a:t>Tana River delta</a:t>
            </a:r>
            <a:r>
              <a:rPr lang="en-KE" sz="2400" dirty="0">
                <a:latin typeface="Arial" panose="020B0604020202020204" pitchFamily="34" charset="0"/>
                <a:cs typeface="Arial" panose="020B0604020202020204" pitchFamily="34" charset="0"/>
              </a:rPr>
              <a:t>, </a:t>
            </a:r>
            <a:r>
              <a:rPr lang="en-GB" sz="2400" u="sng" dirty="0">
                <a:latin typeface="Arial" panose="020B0604020202020204" pitchFamily="34" charset="0"/>
                <a:cs typeface="Arial" panose="020B0604020202020204" pitchFamily="34" charset="0"/>
              </a:rPr>
              <a:t>coastal</a:t>
            </a:r>
            <a:r>
              <a:rPr lang="en-KE" sz="2400" u="sng" dirty="0">
                <a:latin typeface="Arial" panose="020B0604020202020204" pitchFamily="34" charset="0"/>
                <a:cs typeface="Arial" panose="020B0604020202020204" pitchFamily="34" charset="0"/>
              </a:rPr>
              <a:t> strip</a:t>
            </a:r>
            <a:r>
              <a:rPr lang="en-KE" sz="2400" dirty="0">
                <a:latin typeface="Arial" panose="020B0604020202020204" pitchFamily="34" charset="0"/>
                <a:cs typeface="Arial" panose="020B0604020202020204" pitchFamily="34" charset="0"/>
              </a:rPr>
              <a:t>, and low risk in </a:t>
            </a:r>
            <a:r>
              <a:rPr lang="en-KE" sz="2400" u="sng" dirty="0">
                <a:latin typeface="Arial" panose="020B0604020202020204" pitchFamily="34" charset="0"/>
                <a:cs typeface="Arial" panose="020B0604020202020204" pitchFamily="34" charset="0"/>
              </a:rPr>
              <a:t>o</a:t>
            </a:r>
            <a:r>
              <a:rPr lang="en-GB" sz="2400" u="sng" dirty="0" err="1">
                <a:latin typeface="Arial" panose="020B0604020202020204" pitchFamily="34" charset="0"/>
                <a:cs typeface="Arial" panose="020B0604020202020204" pitchFamily="34" charset="0"/>
              </a:rPr>
              <a:t>ther</a:t>
            </a:r>
            <a:r>
              <a:rPr lang="en-GB" sz="2400" u="sng" dirty="0">
                <a:latin typeface="Arial" panose="020B0604020202020204" pitchFamily="34" charset="0"/>
                <a:cs typeface="Arial" panose="020B0604020202020204" pitchFamily="34" charset="0"/>
              </a:rPr>
              <a:t> parts </a:t>
            </a:r>
            <a:r>
              <a:rPr lang="en-GB" sz="2400" dirty="0">
                <a:latin typeface="Arial" panose="020B0604020202020204" pitchFamily="34" charset="0"/>
                <a:cs typeface="Arial" panose="020B0604020202020204" pitchFamily="34" charset="0"/>
              </a:rPr>
              <a:t>of the country</a:t>
            </a:r>
            <a:endParaRPr lang="en-KE" sz="24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257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7A2B0-F259-6AFB-8744-B1EDE2284B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54C185-5256-4661-2CC4-25E099858478}"/>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3B0506CD-06C7-D1DA-CCA0-E7254B2E534B}"/>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05587765-201A-9A39-AF9B-198469EA114E}"/>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B3423CC4-D8D9-BD3F-A660-5CB523244D5A}"/>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337145B1-5DF1-3101-DD2F-E2903E97B720}"/>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1DA7BEE9-75F5-CDB9-F50D-23C0CCAAFC0E}"/>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CDB9C0F3-5D86-F95F-1E89-D9CB53B94CA2}"/>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E1E5EBB8-D1B0-4722-1B22-7929A6A07F09}"/>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97830846-661E-848E-DF4E-F36A6E346FA3}"/>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418F8785-06C6-E4FA-408D-E4FA6F7C230C}"/>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1739E3A8-1F55-CEA4-B244-CD13C949615F}"/>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3DD16CFE-265A-EE93-286D-DAFA2E043F0A}"/>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6D1B97E5-2E33-8587-20ED-0CBC15EB5B8A}"/>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150C0AE6-5964-12B2-D07E-0E18A84BDB12}"/>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4FCEDF29-220B-25EB-1742-326CDD1365C6}"/>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7B11B557-E3F2-C687-C9D7-0DEF5E05F078}"/>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B7F468DD-A4A2-3DD3-B8F4-9832414A14D5}"/>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C5381C28-AC72-878D-4ECB-C3B3833951FE}"/>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A76415BF-9465-482A-0AA1-E7FC87D129CB}"/>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53745CC4-2620-5F21-5476-B0427C6F66C2}"/>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4C20AC67-9030-6FEB-A9A8-6527D299491A}"/>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663E2D41-A07A-5C0C-1F73-C6B980FD564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CCF8E33F-85F6-CE4D-2952-DB456FBB7F28}"/>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61165FAE-0328-95C8-EE0D-929BF42D6DD8}"/>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F68263A4-91F4-825B-D439-589EC551EA82}"/>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07454649-27A4-8451-76D4-E6FED84CE059}"/>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CBE51D50-C618-6A8B-E535-4BDDE46BDFF9}"/>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33F98E26-3F48-6850-CF47-E7DC4515A0E8}"/>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1114F045-7CC2-1609-F35A-99628EC7A7ED}"/>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A3BE561C-B551-CCAF-3769-CA6570FA2687}"/>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E83AABB4-3FAB-801E-A876-AC8CBDDE251A}"/>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ECB2419D-2321-9789-8C27-721546F27F16}"/>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98BF796B-F5C1-B4DA-FAE2-2838E7374029}"/>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F468D0EB-D8AF-62A6-182C-B1763B382819}"/>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80AB07A2-A393-D8EE-88B7-06CC233A5901}"/>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8D195FB7-E006-8BD0-5438-0908A8B2A708}"/>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1A1CF315-6905-9E51-02E0-B050B1CB689A}"/>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EA26BD18-758E-A436-F2D4-582D75155AE2}"/>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18F9AAE5-9D47-B173-5970-4825E8441EC3}"/>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CB0A8A4C-6CB9-5DC4-4E16-F70BDCC97EDA}"/>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177EA5DE-E14F-BAE4-58A5-D56434A489D8}"/>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15AC594A-C9F6-88D0-4457-8E36DF789A75}"/>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2893019E-AE10-C2D5-69BD-BEA6DE840245}"/>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3B7B6623-FE8C-855D-BD04-9F92785295A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682B44D9-3587-F5F4-5C8F-0E4569D6AAA7}"/>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4E677333-FB3D-D470-EBA8-60FAA0BF63AF}"/>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D544E057-6CC4-0FF6-53D6-1CFE3C70F1FE}"/>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DAB52489-FD3C-7B1E-A64C-9E946D1D62A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9AE16FEE-2F2C-70E5-E09F-8449F692D234}"/>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60C81A38-3F5F-92EE-B31A-9823084F9AAF}"/>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4DB414B2-001C-5537-E12F-91205D6EDCB0}"/>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C643755F-C466-8FBF-A884-34064758E413}"/>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E8B8B1E5-964C-0AAA-BAAC-4E8F4B16B187}"/>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19FEE68A-F898-DA1F-D2E8-F94D4CD46E06}"/>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2A1764F3-6E85-FAA1-451E-EC24C771A5B7}"/>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0EAFFE91-AD4E-6082-D1EB-2FD77A094C80}"/>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A885D05C-BCA5-BB6E-97F2-A62A878AB447}"/>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4D762D90-BA9A-DE34-F2F7-63AEB4D15A7C}"/>
              </a:ext>
            </a:extLst>
          </p:cNvPr>
          <p:cNvSpPr txBox="1"/>
          <p:nvPr/>
        </p:nvSpPr>
        <p:spPr>
          <a:xfrm>
            <a:off x="788558" y="1284188"/>
            <a:ext cx="17337050" cy="799642"/>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SCH treatment requirement prediction</a:t>
            </a:r>
            <a:endParaRPr lang="en-US" sz="5400" b="1" dirty="0">
              <a:solidFill>
                <a:schemeClr val="bg1"/>
              </a:solidFill>
              <a:latin typeface="Arial Bold"/>
              <a:ea typeface="Arial Bold"/>
              <a:cs typeface="Arial Bold"/>
              <a:sym typeface="Arial Bold"/>
            </a:endParaRPr>
          </a:p>
        </p:txBody>
      </p:sp>
      <p:pic>
        <p:nvPicPr>
          <p:cNvPr id="57" name="Picture 56">
            <a:extLst>
              <a:ext uri="{FF2B5EF4-FFF2-40B4-BE49-F238E27FC236}">
                <a16:creationId xmlns:a16="http://schemas.microsoft.com/office/drawing/2014/main" id="{2D2A468A-C236-C901-B897-06E4C9C6EDC3}"/>
              </a:ext>
            </a:extLst>
          </p:cNvPr>
          <p:cNvPicPr>
            <a:picLocks noChangeAspect="1"/>
          </p:cNvPicPr>
          <p:nvPr/>
        </p:nvPicPr>
        <p:blipFill>
          <a:blip r:embed="rId4"/>
          <a:stretch>
            <a:fillRect/>
          </a:stretch>
        </p:blipFill>
        <p:spPr>
          <a:xfrm>
            <a:off x="48107" y="2996764"/>
            <a:ext cx="11148947" cy="6270983"/>
          </a:xfrm>
          <a:prstGeom prst="rect">
            <a:avLst/>
          </a:prstGeom>
          <a:ln>
            <a:noFill/>
          </a:ln>
        </p:spPr>
      </p:pic>
      <p:sp>
        <p:nvSpPr>
          <p:cNvPr id="61" name="TextBox 60">
            <a:extLst>
              <a:ext uri="{FF2B5EF4-FFF2-40B4-BE49-F238E27FC236}">
                <a16:creationId xmlns:a16="http://schemas.microsoft.com/office/drawing/2014/main" id="{A7EE0183-20EC-D1DF-C0B6-EBED1BE33689}"/>
              </a:ext>
            </a:extLst>
          </p:cNvPr>
          <p:cNvSpPr txBox="1"/>
          <p:nvPr/>
        </p:nvSpPr>
        <p:spPr>
          <a:xfrm>
            <a:off x="11811000" y="5372100"/>
            <a:ext cx="6500555" cy="2308324"/>
          </a:xfrm>
          <a:prstGeom prst="rect">
            <a:avLst/>
          </a:prstGeom>
          <a:noFill/>
        </p:spPr>
        <p:txBody>
          <a:bodyPr wrap="square" rtlCol="0">
            <a:spAutoFit/>
          </a:bodyPr>
          <a:lstStyle/>
          <a:p>
            <a:pPr marL="342900" indent="-342900">
              <a:buFont typeface="Arial" panose="020B0604020202020204" pitchFamily="34" charset="0"/>
              <a:buChar char="•"/>
            </a:pPr>
            <a:r>
              <a:rPr lang="en-KE" sz="2400" dirty="0">
                <a:latin typeface="Arial" panose="020B0604020202020204" pitchFamily="34" charset="0"/>
                <a:cs typeface="Arial" panose="020B0604020202020204" pitchFamily="34" charset="0"/>
              </a:rPr>
              <a:t>For both SM and SH, </a:t>
            </a:r>
            <a:r>
              <a:rPr lang="en-GB" sz="2400" dirty="0">
                <a:latin typeface="Arial" panose="020B0604020202020204" pitchFamily="34" charset="0"/>
                <a:cs typeface="Arial" panose="020B0604020202020204" pitchFamily="34" charset="0"/>
              </a:rPr>
              <a:t>the model</a:t>
            </a:r>
            <a:r>
              <a:rPr lang="en-KE" sz="2400" dirty="0">
                <a:latin typeface="Arial" panose="020B0604020202020204" pitchFamily="34" charset="0"/>
                <a:cs typeface="Arial" panose="020B0604020202020204" pitchFamily="34" charset="0"/>
              </a:rPr>
              <a:t> optimally predicted treatment requirement in areas </a:t>
            </a:r>
            <a:r>
              <a:rPr lang="en-GB" sz="2400" dirty="0">
                <a:latin typeface="Arial" panose="020B0604020202020204" pitchFamily="34" charset="0"/>
                <a:cs typeface="Arial" panose="020B0604020202020204" pitchFamily="34" charset="0"/>
              </a:rPr>
              <a:t>with </a:t>
            </a:r>
            <a:r>
              <a:rPr lang="en-GB" sz="2400" u="sng" dirty="0">
                <a:latin typeface="Arial" panose="020B0604020202020204" pitchFamily="34" charset="0"/>
                <a:cs typeface="Arial" panose="020B0604020202020204" pitchFamily="34" charset="0"/>
              </a:rPr>
              <a:t>sufficient</a:t>
            </a:r>
            <a:r>
              <a:rPr lang="en-KE" sz="2400" u="sng" dirty="0">
                <a:latin typeface="Arial" panose="020B0604020202020204" pitchFamily="34" charset="0"/>
                <a:cs typeface="Arial" panose="020B0604020202020204" pitchFamily="34" charset="0"/>
              </a:rPr>
              <a:t> data</a:t>
            </a:r>
            <a:r>
              <a:rPr lang="en-KE" sz="2400" dirty="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KE" sz="2400" dirty="0">
                <a:latin typeface="Arial" panose="020B0604020202020204" pitchFamily="34" charset="0"/>
                <a:cs typeface="Arial" panose="020B0604020202020204" pitchFamily="34" charset="0"/>
              </a:rPr>
              <a:t>In areas with </a:t>
            </a:r>
            <a:r>
              <a:rPr lang="en-KE" sz="2400" u="sng" dirty="0">
                <a:latin typeface="Arial" panose="020B0604020202020204" pitchFamily="34" charset="0"/>
                <a:cs typeface="Arial" panose="020B0604020202020204" pitchFamily="34" charset="0"/>
              </a:rPr>
              <a:t>localized</a:t>
            </a:r>
            <a:r>
              <a:rPr lang="en-KE" sz="2400" dirty="0">
                <a:latin typeface="Arial" panose="020B0604020202020204" pitchFamily="34" charset="0"/>
                <a:cs typeface="Arial" panose="020B0604020202020204" pitchFamily="34" charset="0"/>
              </a:rPr>
              <a:t> prevalence or </a:t>
            </a:r>
            <a:r>
              <a:rPr lang="en-KE" sz="2400" u="sng" dirty="0">
                <a:latin typeface="Arial" panose="020B0604020202020204" pitchFamily="34" charset="0"/>
                <a:cs typeface="Arial" panose="020B0604020202020204" pitchFamily="34" charset="0"/>
              </a:rPr>
              <a:t>no/sparse data</a:t>
            </a:r>
            <a:r>
              <a:rPr lang="en-KE" sz="2400" dirty="0">
                <a:latin typeface="Arial" panose="020B0604020202020204" pitchFamily="34" charset="0"/>
                <a:cs typeface="Arial" panose="020B0604020202020204" pitchFamily="34" charset="0"/>
              </a:rPr>
              <a:t>, the prediction was </a:t>
            </a:r>
            <a:r>
              <a:rPr lang="en-GB" sz="2400" dirty="0">
                <a:latin typeface="Arial" panose="020B0604020202020204" pitchFamily="34" charset="0"/>
                <a:cs typeface="Arial" panose="020B0604020202020204" pitchFamily="34" charset="0"/>
              </a:rPr>
              <a:t>suboptimal.</a:t>
            </a:r>
            <a:endParaRPr lang="en-K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5526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C3AA9-95C5-23DC-3BFD-7DC1F18803C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7ED020-58AE-1DB0-F3FA-864FF960390C}"/>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4CD797B5-0F7F-1177-A4CA-F01EEF3E412D}"/>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4EA4B212-610D-F8AD-03BE-ED378D84E430}"/>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D0FBFCF9-9928-64AC-6A42-2AA9BE10BDC4}"/>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A85E1CFF-7D49-BE9B-EFDB-311558AC3687}"/>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4BE164D6-C15C-78E2-B5E1-BFB014C9288E}"/>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C775845B-6C4E-8191-D05D-4262AF0AEC21}"/>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E573F9F6-375A-B738-CE16-8F30C50153AA}"/>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87CF4872-2D39-FFED-F302-A4A11A738109}"/>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F4AD55FE-18B3-881E-3FE6-DDB834F1A5BD}"/>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75095B29-F15A-62C3-C96C-316948221E15}"/>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8470AD5F-F12B-19EC-62C0-F71E4B5464B0}"/>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0C9BE147-1B4B-7D4B-BEB5-EE3134837428}"/>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11E620C7-1FAA-237F-8A89-70905ECC483D}"/>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F661E290-BAD4-8FD6-651E-AD7ECB725053}"/>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EEEF3C37-6000-14AF-784E-4C297E917E36}"/>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7B63B577-DDDB-2BC6-CB7B-FA5B2D4EE9F5}"/>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7D29107D-41FB-6115-A64D-8BDC685DFC5C}"/>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88C70D72-C8A6-C630-FF4A-D99B669B9D7B}"/>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259577AD-0F10-3323-2513-BF5573551D89}"/>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5F397030-4B22-8780-4A59-E19D1B178F7F}"/>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E41630A7-873D-D6B6-0BBD-FB22FE13AC41}"/>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81F5839E-FB05-5C18-A392-A8437814D5E2}"/>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55DA490E-4DC2-1E60-A10B-35C2F6EAF465}"/>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D49A6CC5-8B43-14A2-789D-EE8AC73A43D5}"/>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BE6CEB27-7FEA-778F-C211-7A3339D3CB6D}"/>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115F4A9F-F140-6860-A5BF-6EE306643DED}"/>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E67F2105-1D00-C99F-A802-4CE45E6758EE}"/>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AD9C7445-6933-5A25-66E6-0892C139B2BD}"/>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E2575AAD-07F2-7C04-576B-D1CAB7933549}"/>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079569EE-C1AF-3AB0-E700-BAB262EF6337}"/>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F10CBA77-D7F1-354E-0427-FE6C5F06A758}"/>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44FEA406-0A76-85FC-8C3C-4F397268F981}"/>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7C7D81DA-895E-2F21-DD54-A87ABD794453}"/>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E5DFC1CD-98FD-05B0-BD64-EA6A19F7DB4C}"/>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D4C9212D-FED7-2A60-C777-C27105744F48}"/>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920E9D45-B44C-FBC0-0D25-E76634958FCE}"/>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9CFF3B85-63C2-83D6-8472-C3CA8536DEA6}"/>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B8896362-6489-D986-7CBC-EA6B6CA820C6}"/>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151EF899-AC87-9C9E-D6E4-E75ECDE10F45}"/>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212C2E13-F0F6-EE57-AB96-79595A757797}"/>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85766EFB-BA04-60A5-9818-A84F0D6988AE}"/>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6970A5BB-7680-2A54-FEF7-73ABE0748860}"/>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34BA26E9-3E1C-735F-7A2A-7C49E65C1F4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4C76B9FA-CEF8-67BC-5D76-BD8EF00F7952}"/>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861FC352-FDBB-AAE4-3456-C89A68C8008A}"/>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4D24D6AC-F016-95CD-AD8E-EE849CCBFB68}"/>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2071ACD8-7419-AC91-6091-2BC46B0590D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6FA94D03-21D8-F238-57C1-6DFBE5812C99}"/>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234C65F1-44A2-B768-95AB-F41C06EB6BC1}"/>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E4EC7598-798A-0C3F-292C-E752860566B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468019C4-1CD1-B53A-8E71-39A109DC5B99}"/>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0693704E-C2D9-3F57-2392-D38E495EAD15}"/>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28CA04CF-79D6-A094-9050-DEE7E1B00A7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39A5F313-8FEA-BB4D-1366-6FCEFE887075}"/>
              </a:ext>
            </a:extLst>
          </p:cNvPr>
          <p:cNvSpPr txBox="1"/>
          <p:nvPr/>
        </p:nvSpPr>
        <p:spPr>
          <a:xfrm>
            <a:off x="397654" y="2529621"/>
            <a:ext cx="16468725" cy="4840556"/>
          </a:xfrm>
          <a:prstGeom prst="rect">
            <a:avLst/>
          </a:prstGeom>
        </p:spPr>
        <p:txBody>
          <a:bodyPr lIns="0" tIns="0" rIns="0" bIns="0" rtlCol="0" anchor="t">
            <a:spAutoFit/>
          </a:bodyPr>
          <a:lstStyle/>
          <a:p>
            <a:pPr marL="801670" lvl="1" indent="-400835" algn="l">
              <a:lnSpc>
                <a:spcPts val="4827"/>
              </a:lnSpc>
              <a:buFont typeface="Arial"/>
              <a:buChar char="•"/>
            </a:pPr>
            <a:r>
              <a:rPr lang="en-KE" sz="2400" dirty="0">
                <a:solidFill>
                  <a:srgbClr val="000000"/>
                </a:solidFill>
                <a:latin typeface="Arial"/>
                <a:cs typeface="Arial"/>
              </a:rPr>
              <a:t>The model </a:t>
            </a:r>
            <a:r>
              <a:rPr lang="en-GB" sz="2400" dirty="0">
                <a:solidFill>
                  <a:srgbClr val="000000"/>
                </a:solidFill>
                <a:latin typeface="Arial"/>
                <a:cs typeface="Arial"/>
              </a:rPr>
              <a:t>efficiently predicted</a:t>
            </a:r>
            <a:r>
              <a:rPr lang="en-KE" sz="2400" dirty="0">
                <a:solidFill>
                  <a:srgbClr val="000000"/>
                </a:solidFill>
                <a:latin typeface="Arial"/>
                <a:cs typeface="Arial"/>
              </a:rPr>
              <a:t> the STH and SCH infection risk throughout the country.</a:t>
            </a:r>
          </a:p>
          <a:p>
            <a:pPr marL="801670" lvl="1" indent="-400835" algn="l">
              <a:lnSpc>
                <a:spcPts val="4827"/>
              </a:lnSpc>
              <a:buFont typeface="Arial"/>
              <a:buChar char="•"/>
            </a:pPr>
            <a:r>
              <a:rPr lang="en-KE" sz="2400" dirty="0">
                <a:solidFill>
                  <a:srgbClr val="000000"/>
                </a:solidFill>
                <a:latin typeface="Arial"/>
                <a:cs typeface="Arial"/>
              </a:rPr>
              <a:t>However, for SCH, caution must be taken before using modeling to make </a:t>
            </a:r>
            <a:r>
              <a:rPr lang="en-GB" sz="2400" dirty="0">
                <a:solidFill>
                  <a:srgbClr val="000000"/>
                </a:solidFill>
                <a:latin typeface="Arial"/>
                <a:cs typeface="Arial"/>
              </a:rPr>
              <a:t>definitive</a:t>
            </a:r>
            <a:r>
              <a:rPr lang="en-KE" sz="2400" dirty="0">
                <a:solidFill>
                  <a:srgbClr val="000000"/>
                </a:solidFill>
                <a:latin typeface="Arial"/>
                <a:cs typeface="Arial"/>
              </a:rPr>
              <a:t> treatment decisions since limited data or prevalence localization will affect the prediction. But the model can be used to prescribe where SCH treatment is warranted.</a:t>
            </a:r>
          </a:p>
          <a:p>
            <a:pPr marL="801670" lvl="1" indent="-400835" algn="l">
              <a:lnSpc>
                <a:spcPts val="4827"/>
              </a:lnSpc>
              <a:buFont typeface="Arial"/>
              <a:buChar char="•"/>
            </a:pPr>
            <a:r>
              <a:rPr lang="en-KE" sz="2400" dirty="0">
                <a:solidFill>
                  <a:srgbClr val="000000"/>
                </a:solidFill>
                <a:latin typeface="Arial"/>
                <a:cs typeface="Arial"/>
              </a:rPr>
              <a:t>For STH, </a:t>
            </a:r>
            <a:r>
              <a:rPr lang="en-GB" sz="2400" dirty="0">
                <a:solidFill>
                  <a:srgbClr val="000000"/>
                </a:solidFill>
                <a:latin typeface="Arial"/>
                <a:cs typeface="Arial"/>
              </a:rPr>
              <a:t>the majority</a:t>
            </a:r>
            <a:r>
              <a:rPr lang="en-KE" sz="2400" dirty="0">
                <a:solidFill>
                  <a:srgbClr val="000000"/>
                </a:solidFill>
                <a:latin typeface="Arial"/>
                <a:cs typeface="Arial"/>
              </a:rPr>
              <a:t> of IUs are predicted to be under surveillance, no IUs require treatments twice a year, and only few IUs require to be treated once per two years or once per year.</a:t>
            </a:r>
          </a:p>
          <a:p>
            <a:pPr marL="801670" lvl="1" indent="-400835" algn="l">
              <a:lnSpc>
                <a:spcPts val="4827"/>
              </a:lnSpc>
              <a:buFont typeface="Arial"/>
              <a:buChar char="•"/>
            </a:pPr>
            <a:r>
              <a:rPr lang="en-KE" sz="2400" dirty="0">
                <a:solidFill>
                  <a:srgbClr val="000000"/>
                </a:solidFill>
                <a:latin typeface="Arial"/>
                <a:cs typeface="Arial"/>
              </a:rPr>
              <a:t>For SCH, </a:t>
            </a:r>
            <a:r>
              <a:rPr lang="en-GB" sz="2400" dirty="0">
                <a:solidFill>
                  <a:srgbClr val="000000"/>
                </a:solidFill>
                <a:latin typeface="Arial"/>
                <a:cs typeface="Arial"/>
              </a:rPr>
              <a:t>the model</a:t>
            </a:r>
            <a:r>
              <a:rPr lang="en-KE" sz="2400" dirty="0">
                <a:solidFill>
                  <a:srgbClr val="000000"/>
                </a:solidFill>
                <a:latin typeface="Arial"/>
                <a:cs typeface="Arial"/>
              </a:rPr>
              <a:t> optimally predicted treatment requirement in areas </a:t>
            </a:r>
            <a:r>
              <a:rPr lang="en-GB" sz="2400" dirty="0">
                <a:solidFill>
                  <a:srgbClr val="000000"/>
                </a:solidFill>
                <a:latin typeface="Arial"/>
                <a:cs typeface="Arial"/>
              </a:rPr>
              <a:t>with sufficient</a:t>
            </a:r>
            <a:r>
              <a:rPr lang="en-KE" sz="2400" dirty="0">
                <a:solidFill>
                  <a:srgbClr val="000000"/>
                </a:solidFill>
                <a:latin typeface="Arial"/>
                <a:cs typeface="Arial"/>
              </a:rPr>
              <a:t> data. However, in areas with localized prevalence or no/sparse data, the prediction was </a:t>
            </a:r>
            <a:r>
              <a:rPr lang="en-GB" sz="2400" dirty="0">
                <a:solidFill>
                  <a:srgbClr val="000000"/>
                </a:solidFill>
                <a:latin typeface="Arial"/>
                <a:cs typeface="Arial"/>
              </a:rPr>
              <a:t>suboptimal.</a:t>
            </a:r>
            <a:endParaRPr lang="en-KE" sz="2400" dirty="0">
              <a:solidFill>
                <a:srgbClr val="000000"/>
              </a:solidFill>
              <a:latin typeface="Arial"/>
              <a:cs typeface="Arial"/>
            </a:endParaRPr>
          </a:p>
        </p:txBody>
      </p:sp>
      <p:grpSp>
        <p:nvGrpSpPr>
          <p:cNvPr id="58" name="Group 2">
            <a:extLst>
              <a:ext uri="{FF2B5EF4-FFF2-40B4-BE49-F238E27FC236}">
                <a16:creationId xmlns:a16="http://schemas.microsoft.com/office/drawing/2014/main" id="{6B5871BF-96A0-4D96-B8E5-4A3776AD0DAC}"/>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8A9E7D37-70D5-81BA-B0D4-15203FD1F258}"/>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55D68AD7-B4D7-539C-20A7-89A74F0FD846}"/>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7A0C4D5C-7D5C-4C63-3BD7-FBD9597C8202}"/>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Conclusion</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1337009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A34D7-A9DD-BCC0-0191-C29B5A7BC0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08BCD0-3AA4-83E9-E957-FF519515AAFA}"/>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txBody>
          <a:bodyPr/>
          <a:lstStyle/>
          <a:p>
            <a:endParaRPr lang="en-KE"/>
          </a:p>
        </p:txBody>
      </p:sp>
      <p:grpSp>
        <p:nvGrpSpPr>
          <p:cNvPr id="3" name="Group 3">
            <a:extLst>
              <a:ext uri="{FF2B5EF4-FFF2-40B4-BE49-F238E27FC236}">
                <a16:creationId xmlns:a16="http://schemas.microsoft.com/office/drawing/2014/main" id="{2F835A5C-DE5E-18EF-2EB2-8A06217C1A45}"/>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164C589F-84B6-222C-6FD3-CD7132D708F7}"/>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5" name="Group 5">
              <a:extLst>
                <a:ext uri="{FF2B5EF4-FFF2-40B4-BE49-F238E27FC236}">
                  <a16:creationId xmlns:a16="http://schemas.microsoft.com/office/drawing/2014/main" id="{2B77B3EE-5032-3748-E4E8-C1B483FBA9D4}"/>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93863769-CD3F-BF9F-E65B-C67A3E0A7F10}"/>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7" name="Group 7">
              <a:extLst>
                <a:ext uri="{FF2B5EF4-FFF2-40B4-BE49-F238E27FC236}">
                  <a16:creationId xmlns:a16="http://schemas.microsoft.com/office/drawing/2014/main" id="{5AB17E86-8452-CEBE-8D16-7B5EEC915A71}"/>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0EA5AE4F-107B-518E-AE5E-3E2250BC5B3F}"/>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9" name="Freeform 9">
                <a:extLst>
                  <a:ext uri="{FF2B5EF4-FFF2-40B4-BE49-F238E27FC236}">
                    <a16:creationId xmlns:a16="http://schemas.microsoft.com/office/drawing/2014/main" id="{B425148A-7E3A-038F-EA85-CF804B51A954}"/>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0" name="Freeform 10">
                <a:extLst>
                  <a:ext uri="{FF2B5EF4-FFF2-40B4-BE49-F238E27FC236}">
                    <a16:creationId xmlns:a16="http://schemas.microsoft.com/office/drawing/2014/main" id="{200E45BF-57AB-7EAF-5F96-8863D4C9DB38}"/>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1" name="Freeform 11">
                <a:extLst>
                  <a:ext uri="{FF2B5EF4-FFF2-40B4-BE49-F238E27FC236}">
                    <a16:creationId xmlns:a16="http://schemas.microsoft.com/office/drawing/2014/main" id="{5D2B8056-8C2A-D575-5E55-2DFF41092CD4}"/>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2" name="Group 12">
              <a:extLst>
                <a:ext uri="{FF2B5EF4-FFF2-40B4-BE49-F238E27FC236}">
                  <a16:creationId xmlns:a16="http://schemas.microsoft.com/office/drawing/2014/main" id="{FBDFB327-BFD6-658E-6967-BC1DC1834FA1}"/>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34E7B61-AF4A-9987-4C37-399DF93BB6C3}"/>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4" name="Freeform 14">
                <a:extLst>
                  <a:ext uri="{FF2B5EF4-FFF2-40B4-BE49-F238E27FC236}">
                    <a16:creationId xmlns:a16="http://schemas.microsoft.com/office/drawing/2014/main" id="{0DA1F55F-19D6-E213-72E9-E286F33CC294}"/>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5" name="Freeform 15">
                <a:extLst>
                  <a:ext uri="{FF2B5EF4-FFF2-40B4-BE49-F238E27FC236}">
                    <a16:creationId xmlns:a16="http://schemas.microsoft.com/office/drawing/2014/main" id="{EDB30C0F-5925-0632-69B2-D7312D904DB3}"/>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6" name="Freeform 16">
                <a:extLst>
                  <a:ext uri="{FF2B5EF4-FFF2-40B4-BE49-F238E27FC236}">
                    <a16:creationId xmlns:a16="http://schemas.microsoft.com/office/drawing/2014/main" id="{73AE6A3D-3A00-A6C5-56CE-DD9E6DBBAFA2}"/>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17" name="Freeform 17">
                <a:extLst>
                  <a:ext uri="{FF2B5EF4-FFF2-40B4-BE49-F238E27FC236}">
                    <a16:creationId xmlns:a16="http://schemas.microsoft.com/office/drawing/2014/main" id="{70507B75-6393-04AF-0A06-FAFDB5A56105}"/>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18" name="Group 18">
              <a:extLst>
                <a:ext uri="{FF2B5EF4-FFF2-40B4-BE49-F238E27FC236}">
                  <a16:creationId xmlns:a16="http://schemas.microsoft.com/office/drawing/2014/main" id="{328DFE9E-AA8C-D04C-E934-22E072C99C1F}"/>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D33D9583-EC5A-8425-B363-90DA910FB581}"/>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0" name="Freeform 20">
                <a:extLst>
                  <a:ext uri="{FF2B5EF4-FFF2-40B4-BE49-F238E27FC236}">
                    <a16:creationId xmlns:a16="http://schemas.microsoft.com/office/drawing/2014/main" id="{ECDC3BEA-EB6B-C927-5096-065AF9EED3EF}"/>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1" name="Freeform 21">
                <a:extLst>
                  <a:ext uri="{FF2B5EF4-FFF2-40B4-BE49-F238E27FC236}">
                    <a16:creationId xmlns:a16="http://schemas.microsoft.com/office/drawing/2014/main" id="{12E20BDF-BAB2-614B-9377-831B31166E33}"/>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2" name="Freeform 22">
                <a:extLst>
                  <a:ext uri="{FF2B5EF4-FFF2-40B4-BE49-F238E27FC236}">
                    <a16:creationId xmlns:a16="http://schemas.microsoft.com/office/drawing/2014/main" id="{E5DA91B8-432E-431D-866E-930BB798D62C}"/>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3" name="Freeform 23">
                <a:extLst>
                  <a:ext uri="{FF2B5EF4-FFF2-40B4-BE49-F238E27FC236}">
                    <a16:creationId xmlns:a16="http://schemas.microsoft.com/office/drawing/2014/main" id="{9BEF85F8-00E3-9E19-9A48-F580FF672D4E}"/>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4" name="Group 24">
              <a:extLst>
                <a:ext uri="{FF2B5EF4-FFF2-40B4-BE49-F238E27FC236}">
                  <a16:creationId xmlns:a16="http://schemas.microsoft.com/office/drawing/2014/main" id="{7E68C0AC-7FF0-DD9B-15DA-1CF5BAD8095D}"/>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097E2B66-4896-A301-6A23-DABABB69C03F}"/>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6" name="Freeform 26">
                <a:extLst>
                  <a:ext uri="{FF2B5EF4-FFF2-40B4-BE49-F238E27FC236}">
                    <a16:creationId xmlns:a16="http://schemas.microsoft.com/office/drawing/2014/main" id="{019B4673-F370-2EA6-8F3E-C44309571EC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27" name="Freeform 27">
                <a:extLst>
                  <a:ext uri="{FF2B5EF4-FFF2-40B4-BE49-F238E27FC236}">
                    <a16:creationId xmlns:a16="http://schemas.microsoft.com/office/drawing/2014/main" id="{F3B76593-0E37-44F9-52C0-971E590DF3D8}"/>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28" name="Freeform 28">
                <a:extLst>
                  <a:ext uri="{FF2B5EF4-FFF2-40B4-BE49-F238E27FC236}">
                    <a16:creationId xmlns:a16="http://schemas.microsoft.com/office/drawing/2014/main" id="{BD931597-2E38-9A48-13B8-8C22B15B031E}"/>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29" name="Freeform 29">
                <a:extLst>
                  <a:ext uri="{FF2B5EF4-FFF2-40B4-BE49-F238E27FC236}">
                    <a16:creationId xmlns:a16="http://schemas.microsoft.com/office/drawing/2014/main" id="{EA89E602-66B0-1555-8AF5-DEAD334F78C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0" name="Freeform 30">
                <a:extLst>
                  <a:ext uri="{FF2B5EF4-FFF2-40B4-BE49-F238E27FC236}">
                    <a16:creationId xmlns:a16="http://schemas.microsoft.com/office/drawing/2014/main" id="{FBCC4EE0-2E38-238F-F6CA-E6E51A6BBE6E}"/>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1" name="Freeform 31">
                <a:extLst>
                  <a:ext uri="{FF2B5EF4-FFF2-40B4-BE49-F238E27FC236}">
                    <a16:creationId xmlns:a16="http://schemas.microsoft.com/office/drawing/2014/main" id="{26AA8D24-18CF-FC02-DB31-7EE10C4E4F92}"/>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2" name="Freeform 32">
                <a:extLst>
                  <a:ext uri="{FF2B5EF4-FFF2-40B4-BE49-F238E27FC236}">
                    <a16:creationId xmlns:a16="http://schemas.microsoft.com/office/drawing/2014/main" id="{E2830E2B-B0BB-1723-C089-8341A32FA935}"/>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3" name="Freeform 33">
                <a:extLst>
                  <a:ext uri="{FF2B5EF4-FFF2-40B4-BE49-F238E27FC236}">
                    <a16:creationId xmlns:a16="http://schemas.microsoft.com/office/drawing/2014/main" id="{E29E962B-0E63-C5DD-D68F-4751DE5FC42A}"/>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4" name="Freeform 34">
                <a:extLst>
                  <a:ext uri="{FF2B5EF4-FFF2-40B4-BE49-F238E27FC236}">
                    <a16:creationId xmlns:a16="http://schemas.microsoft.com/office/drawing/2014/main" id="{F2E911F0-0348-0264-9268-2FC5A830B735}"/>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5" name="Group 35">
              <a:extLst>
                <a:ext uri="{FF2B5EF4-FFF2-40B4-BE49-F238E27FC236}">
                  <a16:creationId xmlns:a16="http://schemas.microsoft.com/office/drawing/2014/main" id="{C0724A78-C7C6-443A-26CF-FE6751870E0B}"/>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1F0F091D-3FEE-2843-6F26-21DB1BA3FE63}"/>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37" name="Group 37">
              <a:extLst>
                <a:ext uri="{FF2B5EF4-FFF2-40B4-BE49-F238E27FC236}">
                  <a16:creationId xmlns:a16="http://schemas.microsoft.com/office/drawing/2014/main" id="{2909DCBB-85FA-E033-B169-F821EAEA0C41}"/>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FF23485B-6C60-4D7D-29A6-84DAAC318B52}"/>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39" name="Freeform 39">
                <a:extLst>
                  <a:ext uri="{FF2B5EF4-FFF2-40B4-BE49-F238E27FC236}">
                    <a16:creationId xmlns:a16="http://schemas.microsoft.com/office/drawing/2014/main" id="{24C7DB38-26BB-7961-035C-DBEB837529B3}"/>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0" name="Freeform 40">
                <a:extLst>
                  <a:ext uri="{FF2B5EF4-FFF2-40B4-BE49-F238E27FC236}">
                    <a16:creationId xmlns:a16="http://schemas.microsoft.com/office/drawing/2014/main" id="{73B69390-FB70-FD10-C388-4C6ED58E5673}"/>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1" name="Freeform 41">
                <a:extLst>
                  <a:ext uri="{FF2B5EF4-FFF2-40B4-BE49-F238E27FC236}">
                    <a16:creationId xmlns:a16="http://schemas.microsoft.com/office/drawing/2014/main" id="{1D3CEF3B-DDB6-A1A4-C680-62F559406C16}"/>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2" name="Group 42">
              <a:extLst>
                <a:ext uri="{FF2B5EF4-FFF2-40B4-BE49-F238E27FC236}">
                  <a16:creationId xmlns:a16="http://schemas.microsoft.com/office/drawing/2014/main" id="{02C6746B-2789-DD90-4B7D-55B9E21CE56E}"/>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031791B9-234B-F2F2-340C-93A573F1A862}"/>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4" name="Freeform 44">
                <a:extLst>
                  <a:ext uri="{FF2B5EF4-FFF2-40B4-BE49-F238E27FC236}">
                    <a16:creationId xmlns:a16="http://schemas.microsoft.com/office/drawing/2014/main" id="{3F247D25-7918-3CB7-EF48-C53C78C9A506}"/>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5" name="Freeform 45">
                <a:extLst>
                  <a:ext uri="{FF2B5EF4-FFF2-40B4-BE49-F238E27FC236}">
                    <a16:creationId xmlns:a16="http://schemas.microsoft.com/office/drawing/2014/main" id="{8FB78846-AD1D-6B23-CE01-7C0A8F0033A3}"/>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6" name="Freeform 46">
                <a:extLst>
                  <a:ext uri="{FF2B5EF4-FFF2-40B4-BE49-F238E27FC236}">
                    <a16:creationId xmlns:a16="http://schemas.microsoft.com/office/drawing/2014/main" id="{C14E3905-66DD-8D0F-920E-92CFEA09BE16}"/>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47" name="Group 47">
            <a:extLst>
              <a:ext uri="{FF2B5EF4-FFF2-40B4-BE49-F238E27FC236}">
                <a16:creationId xmlns:a16="http://schemas.microsoft.com/office/drawing/2014/main" id="{77C551CC-0DEE-6150-A453-D73BEF1BAA4D}"/>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1A303B27-0E39-5F9D-C10D-D259BB10FB1C}"/>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49" name="TextBox 49">
              <a:extLst>
                <a:ext uri="{FF2B5EF4-FFF2-40B4-BE49-F238E27FC236}">
                  <a16:creationId xmlns:a16="http://schemas.microsoft.com/office/drawing/2014/main" id="{F799150B-2D27-899B-8B52-01828A12D1A4}"/>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1204B0E5-88D0-9121-E30A-7DFC42EAB144}"/>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9088EB54-0A67-DB46-4143-788415EDC9B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2" name="TextBox 52">
              <a:extLst>
                <a:ext uri="{FF2B5EF4-FFF2-40B4-BE49-F238E27FC236}">
                  <a16:creationId xmlns:a16="http://schemas.microsoft.com/office/drawing/2014/main" id="{7D866600-D159-0538-49DB-F91D67B93666}"/>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70F05B81-993B-1667-4BA8-112A15305D7C}"/>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D3E13261-A5DA-77C0-14EF-ECE42969DF5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5" name="TextBox 55">
              <a:extLst>
                <a:ext uri="{FF2B5EF4-FFF2-40B4-BE49-F238E27FC236}">
                  <a16:creationId xmlns:a16="http://schemas.microsoft.com/office/drawing/2014/main" id="{FB99D3C1-F2C6-DE41-8477-BC8DBA0992E1}"/>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A7B98075-BB8F-B550-547D-52F41AEB1068}"/>
              </a:ext>
            </a:extLst>
          </p:cNvPr>
          <p:cNvSpPr txBox="1"/>
          <p:nvPr/>
        </p:nvSpPr>
        <p:spPr>
          <a:xfrm>
            <a:off x="397654" y="2529621"/>
            <a:ext cx="16468725" cy="3609450"/>
          </a:xfrm>
          <a:prstGeom prst="rect">
            <a:avLst/>
          </a:prstGeom>
        </p:spPr>
        <p:txBody>
          <a:bodyPr lIns="0" tIns="0" rIns="0" bIns="0" rtlCol="0" anchor="t">
            <a:spAutoFit/>
          </a:bodyPr>
          <a:lstStyle/>
          <a:p>
            <a:pPr marL="801670" lvl="1" indent="-400835" algn="l">
              <a:lnSpc>
                <a:spcPts val="4827"/>
              </a:lnSpc>
              <a:buFont typeface="Arial"/>
              <a:buChar char="•"/>
            </a:pPr>
            <a:r>
              <a:rPr lang="en-KE" sz="2400" dirty="0">
                <a:solidFill>
                  <a:srgbClr val="000000"/>
                </a:solidFill>
                <a:latin typeface="Arial"/>
                <a:cs typeface="Arial"/>
              </a:rPr>
              <a:t>Interventions should be </a:t>
            </a:r>
            <a:r>
              <a:rPr lang="en-KE" sz="2400" u="sng" dirty="0">
                <a:solidFill>
                  <a:srgbClr val="000000"/>
                </a:solidFill>
                <a:latin typeface="Arial"/>
                <a:cs typeface="Arial"/>
              </a:rPr>
              <a:t>species-specific</a:t>
            </a:r>
            <a:r>
              <a:rPr lang="en-KE" sz="2400" dirty="0">
                <a:solidFill>
                  <a:srgbClr val="000000"/>
                </a:solidFill>
                <a:latin typeface="Arial"/>
                <a:cs typeface="Arial"/>
              </a:rPr>
              <a:t> and target areas where </a:t>
            </a:r>
            <a:r>
              <a:rPr lang="en-KE" sz="2400" u="sng" dirty="0">
                <a:solidFill>
                  <a:srgbClr val="000000"/>
                </a:solidFill>
                <a:latin typeface="Arial"/>
                <a:cs typeface="Arial"/>
              </a:rPr>
              <a:t>risk is high</a:t>
            </a:r>
            <a:r>
              <a:rPr lang="en-KE" sz="2400" dirty="0">
                <a:solidFill>
                  <a:srgbClr val="000000"/>
                </a:solidFill>
                <a:latin typeface="Arial"/>
                <a:cs typeface="Arial"/>
              </a:rPr>
              <a:t>.</a:t>
            </a:r>
          </a:p>
          <a:p>
            <a:pPr marL="801670" lvl="1" indent="-400835">
              <a:lnSpc>
                <a:spcPts val="4827"/>
              </a:lnSpc>
              <a:buFont typeface="Arial"/>
              <a:buChar char="•"/>
            </a:pPr>
            <a:r>
              <a:rPr lang="en-KE" sz="2400" dirty="0">
                <a:solidFill>
                  <a:srgbClr val="000000"/>
                </a:solidFill>
                <a:latin typeface="Arial"/>
                <a:cs typeface="Arial"/>
              </a:rPr>
              <a:t>Results from the </a:t>
            </a:r>
            <a:r>
              <a:rPr lang="en-KE" sz="2400" u="sng" dirty="0">
                <a:solidFill>
                  <a:srgbClr val="000000"/>
                </a:solidFill>
                <a:latin typeface="Arial"/>
                <a:cs typeface="Arial"/>
              </a:rPr>
              <a:t>modelling data can be used to make</a:t>
            </a:r>
            <a:r>
              <a:rPr lang="en-GB" sz="2400" u="sng" dirty="0">
                <a:solidFill>
                  <a:srgbClr val="000000"/>
                </a:solidFill>
                <a:latin typeface="Arial"/>
                <a:cs typeface="Arial"/>
              </a:rPr>
              <a:t> treatment</a:t>
            </a:r>
            <a:r>
              <a:rPr lang="en-KE" sz="2400" u="sng" dirty="0">
                <a:solidFill>
                  <a:srgbClr val="000000"/>
                </a:solidFill>
                <a:latin typeface="Arial"/>
                <a:cs typeface="Arial"/>
              </a:rPr>
              <a:t> </a:t>
            </a:r>
            <a:r>
              <a:rPr lang="en-GB" sz="2400" u="sng" dirty="0">
                <a:solidFill>
                  <a:srgbClr val="000000"/>
                </a:solidFill>
                <a:latin typeface="Arial"/>
                <a:cs typeface="Arial"/>
              </a:rPr>
              <a:t>decisions</a:t>
            </a:r>
            <a:r>
              <a:rPr lang="en-KE" sz="2400" u="sng" dirty="0">
                <a:solidFill>
                  <a:srgbClr val="000000"/>
                </a:solidFill>
                <a:latin typeface="Arial"/>
                <a:cs typeface="Arial"/>
              </a:rPr>
              <a:t> for STH</a:t>
            </a:r>
            <a:r>
              <a:rPr lang="en-KE" sz="2400" dirty="0">
                <a:solidFill>
                  <a:srgbClr val="000000"/>
                </a:solidFill>
                <a:latin typeface="Arial"/>
                <a:cs typeface="Arial"/>
              </a:rPr>
              <a:t>, even in areas with no/limited data.</a:t>
            </a:r>
          </a:p>
          <a:p>
            <a:pPr marL="801670" lvl="1" indent="-400835">
              <a:lnSpc>
                <a:spcPts val="4827"/>
              </a:lnSpc>
              <a:buFont typeface="Arial"/>
              <a:buChar char="•"/>
            </a:pPr>
            <a:r>
              <a:rPr lang="en-GB" sz="2400" dirty="0">
                <a:solidFill>
                  <a:srgbClr val="000000"/>
                </a:solidFill>
                <a:latin typeface="Arial"/>
                <a:cs typeface="Arial"/>
              </a:rPr>
              <a:t>Given that 125/300 of the IUs and 498/1390 sub-IUs are currently predicted to be </a:t>
            </a:r>
            <a:r>
              <a:rPr lang="en-GB" sz="2400" u="sng" dirty="0">
                <a:solidFill>
                  <a:srgbClr val="000000"/>
                </a:solidFill>
                <a:latin typeface="Arial"/>
                <a:cs typeface="Arial"/>
              </a:rPr>
              <a:t>under surveillance</a:t>
            </a:r>
            <a:r>
              <a:rPr lang="en-GB" sz="2400" dirty="0">
                <a:solidFill>
                  <a:srgbClr val="000000"/>
                </a:solidFill>
                <a:latin typeface="Arial"/>
                <a:cs typeface="Arial"/>
              </a:rPr>
              <a:t>, with many others requiring </a:t>
            </a:r>
            <a:r>
              <a:rPr lang="en-GB" sz="2400" u="sng" dirty="0">
                <a:solidFill>
                  <a:srgbClr val="000000"/>
                </a:solidFill>
                <a:latin typeface="Arial"/>
                <a:cs typeface="Arial"/>
              </a:rPr>
              <a:t>reduced treatment frequency</a:t>
            </a:r>
            <a:r>
              <a:rPr lang="en-GB" sz="2400" dirty="0">
                <a:solidFill>
                  <a:srgbClr val="000000"/>
                </a:solidFill>
                <a:latin typeface="Arial"/>
                <a:cs typeface="Arial"/>
              </a:rPr>
              <a:t>, this indicates that an </a:t>
            </a:r>
            <a:r>
              <a:rPr lang="en-GB" sz="2400" u="sng" dirty="0">
                <a:solidFill>
                  <a:srgbClr val="000000"/>
                </a:solidFill>
                <a:latin typeface="Arial"/>
                <a:cs typeface="Arial"/>
              </a:rPr>
              <a:t>effective surveillance strategy is needed</a:t>
            </a:r>
            <a:r>
              <a:rPr lang="en-GB" sz="2400" dirty="0">
                <a:solidFill>
                  <a:srgbClr val="000000"/>
                </a:solidFill>
                <a:latin typeface="Arial"/>
                <a:cs typeface="Arial"/>
              </a:rPr>
              <a:t>.</a:t>
            </a:r>
          </a:p>
          <a:p>
            <a:pPr marL="801670" lvl="1" indent="-400835">
              <a:lnSpc>
                <a:spcPts val="4827"/>
              </a:lnSpc>
              <a:buFont typeface="Arial"/>
              <a:buChar char="•"/>
            </a:pPr>
            <a:r>
              <a:rPr lang="en-GB" sz="2400" dirty="0">
                <a:solidFill>
                  <a:srgbClr val="000000"/>
                </a:solidFill>
                <a:latin typeface="Arial"/>
                <a:cs typeface="Arial"/>
              </a:rPr>
              <a:t>Further, the country requires a </a:t>
            </a:r>
            <a:r>
              <a:rPr lang="en-GB" sz="2400" u="sng" dirty="0">
                <a:solidFill>
                  <a:srgbClr val="000000"/>
                </a:solidFill>
                <a:latin typeface="Arial"/>
                <a:cs typeface="Arial"/>
              </a:rPr>
              <a:t>rigorous assessment of elimination</a:t>
            </a:r>
            <a:r>
              <a:rPr lang="en-GB" sz="2400" dirty="0">
                <a:solidFill>
                  <a:srgbClr val="000000"/>
                </a:solidFill>
                <a:latin typeface="Arial"/>
                <a:cs typeface="Arial"/>
              </a:rPr>
              <a:t> as public health problems for STH and SCH. </a:t>
            </a:r>
          </a:p>
        </p:txBody>
      </p:sp>
      <p:grpSp>
        <p:nvGrpSpPr>
          <p:cNvPr id="58" name="Group 2">
            <a:extLst>
              <a:ext uri="{FF2B5EF4-FFF2-40B4-BE49-F238E27FC236}">
                <a16:creationId xmlns:a16="http://schemas.microsoft.com/office/drawing/2014/main" id="{A7C052A4-342E-97E6-9360-CF27BCAB0292}"/>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7F9CD251-2DB3-3234-DDD7-01FE8A2CC51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8BDB732E-3C5D-B042-CEAE-96E50B090F30}"/>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6B527F78-B725-F1B3-1408-287B7159B8BF}"/>
              </a:ext>
            </a:extLst>
          </p:cNvPr>
          <p:cNvSpPr txBox="1"/>
          <p:nvPr/>
        </p:nvSpPr>
        <p:spPr>
          <a:xfrm>
            <a:off x="762000" y="1436462"/>
            <a:ext cx="8660242" cy="615553"/>
          </a:xfrm>
          <a:prstGeom prst="rect">
            <a:avLst/>
          </a:prstGeom>
        </p:spPr>
        <p:txBody>
          <a:bodyPr wrap="square" lIns="0" tIns="0" rIns="0" bIns="0" rtlCol="0" anchor="t">
            <a:spAutoFit/>
          </a:bodyPr>
          <a:lstStyle/>
          <a:p>
            <a:r>
              <a:rPr lang="en-GB" sz="4000" b="1" dirty="0">
                <a:solidFill>
                  <a:schemeClr val="bg1"/>
                </a:solidFill>
              </a:rPr>
              <a:t>Policy Impact and Implications</a:t>
            </a:r>
            <a:endParaRPr lang="en-KE" sz="4000" b="1" dirty="0">
              <a:solidFill>
                <a:schemeClr val="bg1"/>
              </a:solidFill>
            </a:endParaRPr>
          </a:p>
        </p:txBody>
      </p:sp>
    </p:spTree>
    <p:extLst>
      <p:ext uri="{BB962C8B-B14F-4D97-AF65-F5344CB8AC3E}">
        <p14:creationId xmlns:p14="http://schemas.microsoft.com/office/powerpoint/2010/main" val="249785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4000500"/>
            <a:ext cx="18313645" cy="3223672"/>
            <a:chOff x="0" y="0"/>
            <a:chExt cx="3021109" cy="475630"/>
          </a:xfrm>
        </p:grpSpPr>
        <p:sp>
          <p:nvSpPr>
            <p:cNvPr id="3" name="Freeform 3"/>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a:p>
          </p:txBody>
        </p:sp>
        <p:sp>
          <p:nvSpPr>
            <p:cNvPr id="4" name="TextBox 4"/>
            <p:cNvSpPr txBox="1"/>
            <p:nvPr/>
          </p:nvSpPr>
          <p:spPr>
            <a:xfrm>
              <a:off x="0" y="-57150"/>
              <a:ext cx="3021109" cy="532780"/>
            </a:xfrm>
            <a:prstGeom prst="rect">
              <a:avLst/>
            </a:prstGeom>
          </p:spPr>
          <p:txBody>
            <a:bodyPr lIns="47037" tIns="47037" rIns="47037" bIns="47037" rtlCol="0" anchor="ctr"/>
            <a:lstStyle/>
            <a:p>
              <a:pPr marL="0" lvl="0" indent="0" algn="ctr">
                <a:lnSpc>
                  <a:spcPts val="3240"/>
                </a:lnSpc>
                <a:spcBef>
                  <a:spcPct val="0"/>
                </a:spcBef>
              </a:pPr>
              <a:endParaRPr/>
            </a:p>
          </p:txBody>
        </p:sp>
      </p:grpSp>
      <p:sp>
        <p:nvSpPr>
          <p:cNvPr id="5" name="Freeform 5"/>
          <p:cNvSpPr/>
          <p:nvPr/>
        </p:nvSpPr>
        <p:spPr>
          <a:xfrm>
            <a:off x="907281" y="818504"/>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2"/>
            <a:stretch>
              <a:fillRect t="-2570"/>
            </a:stretch>
          </a:blipFill>
        </p:spPr>
        <p:txBody>
          <a:bodyPr/>
          <a:lstStyle/>
          <a:p>
            <a:endParaRPr lang="en-KE"/>
          </a:p>
        </p:txBody>
      </p:sp>
      <p:grpSp>
        <p:nvGrpSpPr>
          <p:cNvPr id="6" name="Group 6"/>
          <p:cNvGrpSpPr/>
          <p:nvPr/>
        </p:nvGrpSpPr>
        <p:grpSpPr>
          <a:xfrm>
            <a:off x="13579944" y="1046343"/>
            <a:ext cx="3633626" cy="1262739"/>
            <a:chOff x="0" y="0"/>
            <a:chExt cx="4844835" cy="1683651"/>
          </a:xfrm>
        </p:grpSpPr>
        <p:sp>
          <p:nvSpPr>
            <p:cNvPr id="7" name="Freeform 7"/>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KE"/>
            </a:p>
          </p:txBody>
        </p:sp>
        <p:grpSp>
          <p:nvGrpSpPr>
            <p:cNvPr id="8" name="Group 8"/>
            <p:cNvGrpSpPr>
              <a:grpSpLocks noChangeAspect="1"/>
            </p:cNvGrpSpPr>
            <p:nvPr/>
          </p:nvGrpSpPr>
          <p:grpSpPr>
            <a:xfrm>
              <a:off x="2049464" y="519873"/>
              <a:ext cx="306739" cy="324129"/>
              <a:chOff x="0" y="0"/>
              <a:chExt cx="829323" cy="876338"/>
            </a:xfrm>
          </p:grpSpPr>
          <p:sp>
            <p:nvSpPr>
              <p:cNvPr id="9" name="Freeform 9"/>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KE"/>
              </a:p>
            </p:txBody>
          </p:sp>
        </p:grpSp>
        <p:grpSp>
          <p:nvGrpSpPr>
            <p:cNvPr id="10" name="Group 10"/>
            <p:cNvGrpSpPr>
              <a:grpSpLocks noChangeAspect="1"/>
            </p:cNvGrpSpPr>
            <p:nvPr/>
          </p:nvGrpSpPr>
          <p:grpSpPr>
            <a:xfrm>
              <a:off x="1995767" y="933295"/>
              <a:ext cx="1253763" cy="389431"/>
              <a:chOff x="0" y="0"/>
              <a:chExt cx="3389770" cy="1052894"/>
            </a:xfrm>
          </p:grpSpPr>
          <p:sp>
            <p:nvSpPr>
              <p:cNvPr id="11" name="Freeform 11"/>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KE"/>
              </a:p>
            </p:txBody>
          </p:sp>
          <p:sp>
            <p:nvSpPr>
              <p:cNvPr id="12" name="Freeform 12"/>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13" name="Freeform 13"/>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KE"/>
              </a:p>
            </p:txBody>
          </p:sp>
          <p:sp>
            <p:nvSpPr>
              <p:cNvPr id="14" name="Freeform 14"/>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KE"/>
              </a:p>
            </p:txBody>
          </p:sp>
        </p:grpSp>
        <p:grpSp>
          <p:nvGrpSpPr>
            <p:cNvPr id="15" name="Group 15"/>
            <p:cNvGrpSpPr>
              <a:grpSpLocks noChangeAspect="1"/>
            </p:cNvGrpSpPr>
            <p:nvPr/>
          </p:nvGrpSpPr>
          <p:grpSpPr>
            <a:xfrm>
              <a:off x="2025973" y="50308"/>
              <a:ext cx="1705624" cy="371104"/>
              <a:chOff x="0" y="0"/>
              <a:chExt cx="4611446" cy="1003351"/>
            </a:xfrm>
          </p:grpSpPr>
          <p:sp>
            <p:nvSpPr>
              <p:cNvPr id="16" name="Freeform 16"/>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KE"/>
              </a:p>
            </p:txBody>
          </p:sp>
          <p:sp>
            <p:nvSpPr>
              <p:cNvPr id="17" name="Freeform 17"/>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KE"/>
              </a:p>
            </p:txBody>
          </p:sp>
          <p:sp>
            <p:nvSpPr>
              <p:cNvPr id="18" name="Freeform 18"/>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KE"/>
              </a:p>
            </p:txBody>
          </p:sp>
          <p:sp>
            <p:nvSpPr>
              <p:cNvPr id="19" name="Freeform 19"/>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KE"/>
              </a:p>
            </p:txBody>
          </p:sp>
          <p:sp>
            <p:nvSpPr>
              <p:cNvPr id="20" name="Freeform 20"/>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KE"/>
              </a:p>
            </p:txBody>
          </p:sp>
        </p:grpSp>
        <p:grpSp>
          <p:nvGrpSpPr>
            <p:cNvPr id="21" name="Group 21"/>
            <p:cNvGrpSpPr>
              <a:grpSpLocks noChangeAspect="1"/>
            </p:cNvGrpSpPr>
            <p:nvPr/>
          </p:nvGrpSpPr>
          <p:grpSpPr>
            <a:xfrm>
              <a:off x="2394054" y="496385"/>
              <a:ext cx="1511060" cy="371104"/>
              <a:chOff x="0" y="0"/>
              <a:chExt cx="4085412" cy="1003338"/>
            </a:xfrm>
          </p:grpSpPr>
          <p:sp>
            <p:nvSpPr>
              <p:cNvPr id="22" name="Freeform 22"/>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KE"/>
              </a:p>
            </p:txBody>
          </p:sp>
          <p:sp>
            <p:nvSpPr>
              <p:cNvPr id="23" name="Freeform 23"/>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KE"/>
              </a:p>
            </p:txBody>
          </p:sp>
          <p:sp>
            <p:nvSpPr>
              <p:cNvPr id="24" name="Freeform 24"/>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KE"/>
              </a:p>
            </p:txBody>
          </p:sp>
          <p:sp>
            <p:nvSpPr>
              <p:cNvPr id="25" name="Freeform 25"/>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26" name="Freeform 26"/>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KE"/>
              </a:p>
            </p:txBody>
          </p:sp>
        </p:grpSp>
        <p:grpSp>
          <p:nvGrpSpPr>
            <p:cNvPr id="27" name="Group 27"/>
            <p:cNvGrpSpPr>
              <a:grpSpLocks noChangeAspect="1"/>
            </p:cNvGrpSpPr>
            <p:nvPr/>
          </p:nvGrpSpPr>
          <p:grpSpPr>
            <a:xfrm>
              <a:off x="2004239" y="1406734"/>
              <a:ext cx="1941611" cy="256579"/>
              <a:chOff x="0" y="0"/>
              <a:chExt cx="5249482" cy="693699"/>
            </a:xfrm>
          </p:grpSpPr>
          <p:sp>
            <p:nvSpPr>
              <p:cNvPr id="28" name="Freeform 28"/>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KE"/>
              </a:p>
            </p:txBody>
          </p:sp>
          <p:sp>
            <p:nvSpPr>
              <p:cNvPr id="29" name="Freeform 29"/>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0" name="Freeform 30"/>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KE"/>
              </a:p>
            </p:txBody>
          </p:sp>
          <p:sp>
            <p:nvSpPr>
              <p:cNvPr id="31" name="Freeform 31"/>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KE"/>
              </a:p>
            </p:txBody>
          </p:sp>
          <p:sp>
            <p:nvSpPr>
              <p:cNvPr id="32" name="Freeform 32"/>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KE"/>
              </a:p>
            </p:txBody>
          </p:sp>
          <p:sp>
            <p:nvSpPr>
              <p:cNvPr id="33" name="Freeform 33"/>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sp>
            <p:nvSpPr>
              <p:cNvPr id="34" name="Freeform 34"/>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KE"/>
              </a:p>
            </p:txBody>
          </p:sp>
          <p:sp>
            <p:nvSpPr>
              <p:cNvPr id="35" name="Freeform 35"/>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KE"/>
              </a:p>
            </p:txBody>
          </p:sp>
          <p:sp>
            <p:nvSpPr>
              <p:cNvPr id="36" name="Freeform 36"/>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KE"/>
              </a:p>
            </p:txBody>
          </p:sp>
          <p:sp>
            <p:nvSpPr>
              <p:cNvPr id="37" name="Freeform 37"/>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KE"/>
              </a:p>
            </p:txBody>
          </p:sp>
        </p:grpSp>
        <p:grpSp>
          <p:nvGrpSpPr>
            <p:cNvPr id="38" name="Group 38"/>
            <p:cNvGrpSpPr>
              <a:grpSpLocks noChangeAspect="1"/>
            </p:cNvGrpSpPr>
            <p:nvPr/>
          </p:nvGrpSpPr>
          <p:grpSpPr>
            <a:xfrm>
              <a:off x="4031399" y="1401926"/>
              <a:ext cx="28723" cy="281726"/>
              <a:chOff x="0" y="0"/>
              <a:chExt cx="77660" cy="761695"/>
            </a:xfrm>
          </p:grpSpPr>
          <p:sp>
            <p:nvSpPr>
              <p:cNvPr id="39" name="Freeform 39"/>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KE"/>
              </a:p>
            </p:txBody>
          </p:sp>
        </p:grpSp>
        <p:grpSp>
          <p:nvGrpSpPr>
            <p:cNvPr id="40" name="Group 40"/>
            <p:cNvGrpSpPr>
              <a:grpSpLocks noChangeAspect="1"/>
            </p:cNvGrpSpPr>
            <p:nvPr/>
          </p:nvGrpSpPr>
          <p:grpSpPr>
            <a:xfrm>
              <a:off x="3257942" y="942465"/>
              <a:ext cx="1139322" cy="371104"/>
              <a:chOff x="0" y="0"/>
              <a:chExt cx="3080360" cy="1003338"/>
            </a:xfrm>
          </p:grpSpPr>
          <p:sp>
            <p:nvSpPr>
              <p:cNvPr id="41" name="Freeform 41"/>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KE"/>
              </a:p>
            </p:txBody>
          </p:sp>
          <p:sp>
            <p:nvSpPr>
              <p:cNvPr id="42" name="Freeform 42"/>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KE"/>
              </a:p>
            </p:txBody>
          </p:sp>
          <p:sp>
            <p:nvSpPr>
              <p:cNvPr id="43" name="Freeform 43"/>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KE"/>
              </a:p>
            </p:txBody>
          </p:sp>
          <p:sp>
            <p:nvSpPr>
              <p:cNvPr id="44" name="Freeform 44"/>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KE"/>
              </a:p>
            </p:txBody>
          </p:sp>
        </p:grpSp>
        <p:grpSp>
          <p:nvGrpSpPr>
            <p:cNvPr id="45" name="Group 45"/>
            <p:cNvGrpSpPr>
              <a:grpSpLocks noChangeAspect="1"/>
            </p:cNvGrpSpPr>
            <p:nvPr/>
          </p:nvGrpSpPr>
          <p:grpSpPr>
            <a:xfrm>
              <a:off x="4142011" y="1406731"/>
              <a:ext cx="702825" cy="256582"/>
              <a:chOff x="0" y="0"/>
              <a:chExt cx="1900212" cy="693712"/>
            </a:xfrm>
          </p:grpSpPr>
          <p:sp>
            <p:nvSpPr>
              <p:cNvPr id="46" name="Freeform 46"/>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KE"/>
              </a:p>
            </p:txBody>
          </p:sp>
          <p:sp>
            <p:nvSpPr>
              <p:cNvPr id="47" name="Freeform 47"/>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KE"/>
              </a:p>
            </p:txBody>
          </p:sp>
          <p:sp>
            <p:nvSpPr>
              <p:cNvPr id="48" name="Freeform 48"/>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KE"/>
              </a:p>
            </p:txBody>
          </p:sp>
          <p:sp>
            <p:nvSpPr>
              <p:cNvPr id="49" name="Freeform 49"/>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KE"/>
              </a:p>
            </p:txBody>
          </p:sp>
        </p:grpSp>
      </p:grpSp>
      <p:grpSp>
        <p:nvGrpSpPr>
          <p:cNvPr id="50" name="Group 50"/>
          <p:cNvGrpSpPr/>
          <p:nvPr/>
        </p:nvGrpSpPr>
        <p:grpSpPr>
          <a:xfrm>
            <a:off x="6178817" y="10157871"/>
            <a:ext cx="5937192" cy="129129"/>
            <a:chOff x="0" y="0"/>
            <a:chExt cx="784752" cy="17068"/>
          </a:xfrm>
        </p:grpSpPr>
        <p:sp>
          <p:nvSpPr>
            <p:cNvPr id="51" name="Freeform 51"/>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txBody>
            <a:bodyPr/>
            <a:lstStyle/>
            <a:p>
              <a:endParaRPr lang="en-KE"/>
            </a:p>
          </p:txBody>
        </p:sp>
        <p:sp>
          <p:nvSpPr>
            <p:cNvPr id="52" name="TextBox 52"/>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p:cNvGrpSpPr/>
          <p:nvPr/>
        </p:nvGrpSpPr>
        <p:grpSpPr>
          <a:xfrm>
            <a:off x="0" y="10157871"/>
            <a:ext cx="5937192" cy="129129"/>
            <a:chOff x="0" y="0"/>
            <a:chExt cx="784752" cy="17068"/>
          </a:xfrm>
        </p:grpSpPr>
        <p:sp>
          <p:nvSpPr>
            <p:cNvPr id="54" name="Freeform 54"/>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txBody>
            <a:bodyPr/>
            <a:lstStyle/>
            <a:p>
              <a:endParaRPr lang="en-KE"/>
            </a:p>
          </p:txBody>
        </p:sp>
        <p:sp>
          <p:nvSpPr>
            <p:cNvPr id="55" name="TextBox 55"/>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6" name="Group 56"/>
          <p:cNvGrpSpPr/>
          <p:nvPr/>
        </p:nvGrpSpPr>
        <p:grpSpPr>
          <a:xfrm>
            <a:off x="12350808" y="10157871"/>
            <a:ext cx="5937192" cy="129129"/>
            <a:chOff x="0" y="0"/>
            <a:chExt cx="784752" cy="17068"/>
          </a:xfrm>
        </p:grpSpPr>
        <p:sp>
          <p:nvSpPr>
            <p:cNvPr id="57" name="Freeform 57"/>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txBody>
            <a:bodyPr/>
            <a:lstStyle/>
            <a:p>
              <a:endParaRPr lang="en-KE"/>
            </a:p>
          </p:txBody>
        </p:sp>
        <p:sp>
          <p:nvSpPr>
            <p:cNvPr id="58" name="TextBox 58"/>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69" name="Freeform 69"/>
          <p:cNvSpPr/>
          <p:nvPr/>
        </p:nvSpPr>
        <p:spPr>
          <a:xfrm>
            <a:off x="6334467" y="8217966"/>
            <a:ext cx="2428533" cy="125934"/>
          </a:xfrm>
          <a:custGeom>
            <a:avLst/>
            <a:gdLst/>
            <a:ahLst/>
            <a:cxnLst/>
            <a:rect l="l" t="t" r="r" b="b"/>
            <a:pathLst>
              <a:path w="4738797" h="245735">
                <a:moveTo>
                  <a:pt x="0" y="0"/>
                </a:moveTo>
                <a:lnTo>
                  <a:pt x="4738797" y="0"/>
                </a:lnTo>
                <a:lnTo>
                  <a:pt x="4738797" y="245735"/>
                </a:lnTo>
                <a:lnTo>
                  <a:pt x="0" y="245735"/>
                </a:lnTo>
                <a:lnTo>
                  <a:pt x="0" y="0"/>
                </a:lnTo>
                <a:close/>
              </a:path>
            </a:pathLst>
          </a:custGeom>
          <a:blipFill>
            <a:blip r:embed="rId4"/>
            <a:stretch>
              <a:fillRect l="-11721" t="-22000" r="-11721"/>
            </a:stretch>
          </a:blipFill>
        </p:spPr>
        <p:txBody>
          <a:bodyPr/>
          <a:lstStyle/>
          <a:p>
            <a:endParaRPr lang="en-KE"/>
          </a:p>
        </p:txBody>
      </p:sp>
      <p:sp>
        <p:nvSpPr>
          <p:cNvPr id="70" name="Freeform 70"/>
          <p:cNvSpPr/>
          <p:nvPr/>
        </p:nvSpPr>
        <p:spPr>
          <a:xfrm>
            <a:off x="6416573" y="5957854"/>
            <a:ext cx="2216511" cy="2216511"/>
          </a:xfrm>
          <a:custGeom>
            <a:avLst/>
            <a:gdLst/>
            <a:ahLst/>
            <a:cxnLst/>
            <a:rect l="l" t="t" r="r" b="b"/>
            <a:pathLst>
              <a:path w="4325071" h="4325071">
                <a:moveTo>
                  <a:pt x="0" y="0"/>
                </a:moveTo>
                <a:lnTo>
                  <a:pt x="4325071" y="0"/>
                </a:lnTo>
                <a:lnTo>
                  <a:pt x="4325071" y="4325071"/>
                </a:lnTo>
                <a:lnTo>
                  <a:pt x="0" y="4325071"/>
                </a:lnTo>
                <a:lnTo>
                  <a:pt x="0" y="0"/>
                </a:lnTo>
                <a:close/>
              </a:path>
            </a:pathLst>
          </a:custGeom>
          <a:blipFill>
            <a:blip r:embed="rId5"/>
            <a:stretch>
              <a:fillRect/>
            </a:stretch>
          </a:blipFill>
        </p:spPr>
        <p:txBody>
          <a:bodyPr/>
          <a:lstStyle/>
          <a:p>
            <a:endParaRPr lang="en-KE"/>
          </a:p>
        </p:txBody>
      </p:sp>
      <p:sp>
        <p:nvSpPr>
          <p:cNvPr id="71" name="TextBox 71"/>
          <p:cNvSpPr txBox="1"/>
          <p:nvPr/>
        </p:nvSpPr>
        <p:spPr>
          <a:xfrm>
            <a:off x="8855445" y="7335998"/>
            <a:ext cx="4220773" cy="504946"/>
          </a:xfrm>
          <a:prstGeom prst="rect">
            <a:avLst/>
          </a:prstGeom>
        </p:spPr>
        <p:txBody>
          <a:bodyPr lIns="0" tIns="0" rIns="0" bIns="0" rtlCol="0" anchor="t">
            <a:spAutoFit/>
          </a:bodyPr>
          <a:lstStyle/>
          <a:p>
            <a:pPr algn="l">
              <a:lnSpc>
                <a:spcPts val="4435"/>
              </a:lnSpc>
            </a:pPr>
            <a:r>
              <a:rPr lang="en-US" sz="2800" b="1" i="1" dirty="0">
                <a:solidFill>
                  <a:srgbClr val="000000"/>
                </a:solidFill>
                <a:latin typeface="Arial Bold Italics"/>
                <a:ea typeface="Arial Bold Italics"/>
                <a:cs typeface="Arial Bold Italics"/>
                <a:sym typeface="Arial Bold Italics"/>
              </a:rPr>
              <a:t>#KeHSCon2026</a:t>
            </a:r>
          </a:p>
        </p:txBody>
      </p:sp>
      <p:sp>
        <p:nvSpPr>
          <p:cNvPr id="72" name="TextBox 72"/>
          <p:cNvSpPr txBox="1"/>
          <p:nvPr/>
        </p:nvSpPr>
        <p:spPr>
          <a:xfrm>
            <a:off x="8855445" y="6406555"/>
            <a:ext cx="9235837" cy="632033"/>
          </a:xfrm>
          <a:prstGeom prst="rect">
            <a:avLst/>
          </a:prstGeom>
        </p:spPr>
        <p:txBody>
          <a:bodyPr wrap="square" lIns="0" tIns="0" rIns="0" bIns="0" rtlCol="0" anchor="t">
            <a:spAutoFit/>
          </a:bodyPr>
          <a:lstStyle/>
          <a:p>
            <a:pPr algn="l">
              <a:lnSpc>
                <a:spcPts val="5589"/>
              </a:lnSpc>
            </a:pPr>
            <a:r>
              <a:rPr lang="en-US" sz="2800" b="1" dirty="0">
                <a:solidFill>
                  <a:srgbClr val="FFFFFF"/>
                </a:solidFill>
                <a:latin typeface="Arial Bold"/>
                <a:ea typeface="Arial Bold"/>
                <a:cs typeface="Arial Bold"/>
                <a:sym typeface="Arial Bold"/>
              </a:rPr>
              <a:t>Scan to visit our website</a:t>
            </a:r>
          </a:p>
        </p:txBody>
      </p:sp>
      <p:grpSp>
        <p:nvGrpSpPr>
          <p:cNvPr id="73" name="Group 73"/>
          <p:cNvGrpSpPr/>
          <p:nvPr/>
        </p:nvGrpSpPr>
        <p:grpSpPr>
          <a:xfrm>
            <a:off x="6477000" y="9455062"/>
            <a:ext cx="3061712" cy="337651"/>
            <a:chOff x="0" y="-57151"/>
            <a:chExt cx="4082282" cy="450201"/>
          </a:xfrm>
        </p:grpSpPr>
        <p:sp>
          <p:nvSpPr>
            <p:cNvPr id="74" name="Freeform 74"/>
            <p:cNvSpPr/>
            <p:nvPr/>
          </p:nvSpPr>
          <p:spPr>
            <a:xfrm>
              <a:off x="0" y="42357"/>
              <a:ext cx="329612" cy="336339"/>
            </a:xfrm>
            <a:custGeom>
              <a:avLst/>
              <a:gdLst/>
              <a:ahLst/>
              <a:cxnLst/>
              <a:rect l="l" t="t" r="r" b="b"/>
              <a:pathLst>
                <a:path w="329612" h="336339">
                  <a:moveTo>
                    <a:pt x="0" y="0"/>
                  </a:moveTo>
                  <a:lnTo>
                    <a:pt x="329612" y="0"/>
                  </a:lnTo>
                  <a:lnTo>
                    <a:pt x="329612" y="336339"/>
                  </a:lnTo>
                  <a:lnTo>
                    <a:pt x="0" y="33633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KE"/>
            </a:p>
          </p:txBody>
        </p:sp>
        <p:sp>
          <p:nvSpPr>
            <p:cNvPr id="75" name="Freeform 75"/>
            <p:cNvSpPr/>
            <p:nvPr/>
          </p:nvSpPr>
          <p:spPr>
            <a:xfrm>
              <a:off x="451013" y="42357"/>
              <a:ext cx="336339" cy="336339"/>
            </a:xfrm>
            <a:custGeom>
              <a:avLst/>
              <a:gdLst/>
              <a:ahLst/>
              <a:cxnLst/>
              <a:rect l="l" t="t" r="r" b="b"/>
              <a:pathLst>
                <a:path w="336339" h="336339">
                  <a:moveTo>
                    <a:pt x="0" y="0"/>
                  </a:moveTo>
                  <a:lnTo>
                    <a:pt x="336338" y="0"/>
                  </a:lnTo>
                  <a:lnTo>
                    <a:pt x="336338" y="336339"/>
                  </a:lnTo>
                  <a:lnTo>
                    <a:pt x="0" y="3363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KE"/>
            </a:p>
          </p:txBody>
        </p:sp>
        <p:sp>
          <p:nvSpPr>
            <p:cNvPr id="76" name="Freeform 76"/>
            <p:cNvSpPr/>
            <p:nvPr/>
          </p:nvSpPr>
          <p:spPr>
            <a:xfrm>
              <a:off x="966228" y="42357"/>
              <a:ext cx="336339" cy="336339"/>
            </a:xfrm>
            <a:custGeom>
              <a:avLst/>
              <a:gdLst/>
              <a:ahLst/>
              <a:cxnLst/>
              <a:rect l="l" t="t" r="r" b="b"/>
              <a:pathLst>
                <a:path w="336339" h="336339">
                  <a:moveTo>
                    <a:pt x="0" y="0"/>
                  </a:moveTo>
                  <a:lnTo>
                    <a:pt x="336339" y="0"/>
                  </a:lnTo>
                  <a:lnTo>
                    <a:pt x="336339" y="336339"/>
                  </a:lnTo>
                  <a:lnTo>
                    <a:pt x="0" y="33633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KE"/>
            </a:p>
          </p:txBody>
        </p:sp>
        <p:sp>
          <p:nvSpPr>
            <p:cNvPr id="77" name="Freeform 77"/>
            <p:cNvSpPr/>
            <p:nvPr/>
          </p:nvSpPr>
          <p:spPr>
            <a:xfrm>
              <a:off x="1472729" y="42357"/>
              <a:ext cx="394427" cy="336339"/>
            </a:xfrm>
            <a:custGeom>
              <a:avLst/>
              <a:gdLst/>
              <a:ahLst/>
              <a:cxnLst/>
              <a:rect l="l" t="t" r="r" b="b"/>
              <a:pathLst>
                <a:path w="394427" h="336339">
                  <a:moveTo>
                    <a:pt x="0" y="0"/>
                  </a:moveTo>
                  <a:lnTo>
                    <a:pt x="394427" y="0"/>
                  </a:lnTo>
                  <a:lnTo>
                    <a:pt x="394427" y="336339"/>
                  </a:lnTo>
                  <a:lnTo>
                    <a:pt x="0" y="33633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KE"/>
            </a:p>
          </p:txBody>
        </p:sp>
        <p:sp>
          <p:nvSpPr>
            <p:cNvPr id="80" name="TextBox 80"/>
            <p:cNvSpPr txBox="1"/>
            <p:nvPr/>
          </p:nvSpPr>
          <p:spPr>
            <a:xfrm>
              <a:off x="1990943" y="-57151"/>
              <a:ext cx="2091339" cy="450201"/>
            </a:xfrm>
            <a:prstGeom prst="rect">
              <a:avLst/>
            </a:prstGeom>
          </p:spPr>
          <p:txBody>
            <a:bodyPr wrap="square" lIns="0" tIns="0" rIns="0" bIns="0" rtlCol="0" anchor="t">
              <a:spAutoFit/>
            </a:bodyPr>
            <a:lstStyle/>
            <a:p>
              <a:pPr algn="ctr">
                <a:lnSpc>
                  <a:spcPts val="2758"/>
                </a:lnSpc>
              </a:pPr>
              <a:r>
                <a:rPr lang="en-US" sz="1970" dirty="0">
                  <a:solidFill>
                    <a:srgbClr val="000000"/>
                  </a:solidFill>
                  <a:latin typeface="Arial"/>
                  <a:ea typeface="Arial"/>
                  <a:cs typeface="Arial"/>
                  <a:sym typeface="Arial"/>
                </a:rPr>
                <a:t>@NPHIKenya</a:t>
              </a:r>
            </a:p>
          </p:txBody>
        </p:sp>
      </p:grpSp>
      <p:grpSp>
        <p:nvGrpSpPr>
          <p:cNvPr id="83" name="Group 82">
            <a:extLst>
              <a:ext uri="{FF2B5EF4-FFF2-40B4-BE49-F238E27FC236}">
                <a16:creationId xmlns:a16="http://schemas.microsoft.com/office/drawing/2014/main" id="{21E2631C-EFD1-2251-57AD-4B0A5E1B53AD}"/>
              </a:ext>
            </a:extLst>
          </p:cNvPr>
          <p:cNvGrpSpPr/>
          <p:nvPr/>
        </p:nvGrpSpPr>
        <p:grpSpPr>
          <a:xfrm>
            <a:off x="9729780" y="9455062"/>
            <a:ext cx="2160985" cy="337651"/>
            <a:chOff x="10620962" y="8981676"/>
            <a:chExt cx="2160985" cy="337651"/>
          </a:xfrm>
        </p:grpSpPr>
        <p:sp>
          <p:nvSpPr>
            <p:cNvPr id="81" name="Freeform 78"/>
            <p:cNvSpPr/>
            <p:nvPr/>
          </p:nvSpPr>
          <p:spPr>
            <a:xfrm>
              <a:off x="10620962" y="9046648"/>
              <a:ext cx="250570" cy="250570"/>
            </a:xfrm>
            <a:custGeom>
              <a:avLst/>
              <a:gdLst/>
              <a:ahLst/>
              <a:cxnLst/>
              <a:rect l="l" t="t" r="r" b="b"/>
              <a:pathLst>
                <a:path w="334093" h="334093">
                  <a:moveTo>
                    <a:pt x="0" y="0"/>
                  </a:moveTo>
                  <a:lnTo>
                    <a:pt x="334093" y="0"/>
                  </a:lnTo>
                  <a:lnTo>
                    <a:pt x="334093" y="334093"/>
                  </a:lnTo>
                  <a:lnTo>
                    <a:pt x="0" y="33409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KE"/>
            </a:p>
          </p:txBody>
        </p:sp>
        <p:sp>
          <p:nvSpPr>
            <p:cNvPr id="82" name="TextBox 79"/>
            <p:cNvSpPr txBox="1"/>
            <p:nvPr/>
          </p:nvSpPr>
          <p:spPr>
            <a:xfrm>
              <a:off x="10946176" y="8981676"/>
              <a:ext cx="1835771" cy="337651"/>
            </a:xfrm>
            <a:prstGeom prst="rect">
              <a:avLst/>
            </a:prstGeom>
          </p:spPr>
          <p:txBody>
            <a:bodyPr wrap="square" lIns="0" tIns="0" rIns="0" bIns="0" rtlCol="0" anchor="t">
              <a:spAutoFit/>
            </a:bodyPr>
            <a:lstStyle/>
            <a:p>
              <a:pPr algn="ctr">
                <a:lnSpc>
                  <a:spcPts val="2758"/>
                </a:lnSpc>
              </a:pPr>
              <a:r>
                <a:rPr lang="en-US" sz="1970" dirty="0">
                  <a:solidFill>
                    <a:srgbClr val="000000"/>
                  </a:solidFill>
                  <a:latin typeface="Arial"/>
                  <a:ea typeface="Arial"/>
                  <a:cs typeface="Arial"/>
                  <a:sym typeface="Arial"/>
                </a:rPr>
                <a:t>www.nphi.go.ke</a:t>
              </a:r>
            </a:p>
          </p:txBody>
        </p:sp>
      </p:grpSp>
      <p:sp>
        <p:nvSpPr>
          <p:cNvPr id="84" name="TextBox 72">
            <a:extLst>
              <a:ext uri="{FF2B5EF4-FFF2-40B4-BE49-F238E27FC236}">
                <a16:creationId xmlns:a16="http://schemas.microsoft.com/office/drawing/2014/main" id="{FB6DC28F-B038-00B1-EE78-3D443126D345}"/>
              </a:ext>
            </a:extLst>
          </p:cNvPr>
          <p:cNvSpPr txBox="1"/>
          <p:nvPr/>
        </p:nvSpPr>
        <p:spPr>
          <a:xfrm>
            <a:off x="4237526" y="4914900"/>
            <a:ext cx="9235837" cy="981038"/>
          </a:xfrm>
          <a:prstGeom prst="rect">
            <a:avLst/>
          </a:prstGeom>
        </p:spPr>
        <p:txBody>
          <a:bodyPr wrap="square" lIns="0" tIns="0" rIns="0" bIns="0" rtlCol="0" anchor="t">
            <a:spAutoFit/>
          </a:bodyPr>
          <a:lstStyle/>
          <a:p>
            <a:pPr algn="ctr">
              <a:lnSpc>
                <a:spcPts val="5589"/>
              </a:lnSpc>
            </a:pPr>
            <a:r>
              <a:rPr lang="en-US" sz="11500" b="1" dirty="0">
                <a:solidFill>
                  <a:srgbClr val="FFFFFF"/>
                </a:solidFill>
                <a:latin typeface="Brush Script MT" panose="03060802040406070304" pitchFamily="66" charset="0"/>
                <a:ea typeface="Arial Bold"/>
                <a:cs typeface="Arial Bold"/>
                <a:sym typeface="Arial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TotalTime>
  <Words>1769</Words>
  <Application>Microsoft Macintosh PowerPoint</Application>
  <PresentationFormat>Custom</PresentationFormat>
  <Paragraphs>242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Brush Script MT</vt:lpstr>
      <vt:lpstr>Arial Bold</vt:lpstr>
      <vt:lpstr>Calibri</vt:lpstr>
      <vt:lpstr>Arial Bold Italics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KNPHI Slides Template</dc:title>
  <cp:lastModifiedBy>Collins Okoyo</cp:lastModifiedBy>
  <cp:revision>4</cp:revision>
  <dcterms:created xsi:type="dcterms:W3CDTF">2006-08-16T00:00:00Z</dcterms:created>
  <dcterms:modified xsi:type="dcterms:W3CDTF">2026-05-04T19:19:25Z</dcterms:modified>
  <dc:identifier>DAHHYIZfiEY</dc:identifier>
</cp:coreProperties>
</file>